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23.xml" ContentType="application/vnd.openxmlformats-officedocument.presentationml.slideLayout+xml"/>
  <Override PartName="/ppt/slideLayouts/slideLayout66.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24.xml" ContentType="application/vnd.openxmlformats-officedocument.presentationml.slideLayout+xml"/>
  <Override PartName="/ppt/slideLayouts/slideLayout67.xml" ContentType="application/vnd.openxmlformats-officedocument.presentationml.slideLayout+xml"/>
  <Override PartName="/ppt/slideLayouts/slideLayout33.xml" ContentType="application/vnd.openxmlformats-officedocument.presentationml.slideLayout+xml"/>
  <Override PartName="/ppt/slideLayouts/slideLayout50.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51.xml" ContentType="application/vnd.openxmlformats-officedocument.presentationml.slideLayout+xml"/>
  <Override PartName="/ppt/slideLayouts/slideLayout42.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45.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69.xml" ContentType="application/vnd.openxmlformats-officedocument.presentationml.slideLayout+xml"/>
  <Override PartName="/ppt/slideLayouts/slideLayout26.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51.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50.xml.rels" ContentType="application/vnd.openxmlformats-package.relationships+xml"/>
  <Override PartName="/ppt/slideLayouts/_rels/slideLayout33.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4.xml.rels" ContentType="application/vnd.openxmlformats-package.relationships+xml"/>
  <Override PartName="/ppt/slideLayouts/_rels/slideLayout16.xml.rels" ContentType="application/vnd.openxmlformats-package.relationships+xml"/>
  <Override PartName="/ppt/slideLayouts/_rels/slideLayout59.xml.rels" ContentType="application/vnd.openxmlformats-package.relationships+xml"/>
  <Override PartName="/ppt/slideLayouts/_rels/slideLayout32.xml.rels" ContentType="application/vnd.openxmlformats-package.relationships+xml"/>
  <Override PartName="/ppt/slideLayouts/_rels/slideLayout40.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15.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47.xml.rels" ContentType="application/vnd.openxmlformats-package.relationships+xml"/>
  <Override PartName="/ppt/slideLayouts/_rels/slideLayout42.xml.rels" ContentType="application/vnd.openxmlformats-package.relationships+xml"/>
  <Override PartName="/ppt/slideLayouts/_rels/slideLayout72.xml.rels" ContentType="application/vnd.openxmlformats-package.relationships+xml"/>
  <Override PartName="/ppt/slideLayouts/_rels/slideLayout38.xml.rels" ContentType="application/vnd.openxmlformats-package.relationships+xml"/>
  <Override PartName="/ppt/slideLayouts/_rels/slideLayout71.xml.rels" ContentType="application/vnd.openxmlformats-package.relationships+xml"/>
  <Override PartName="/ppt/slideLayouts/_rels/slideLayout37.xml.rels" ContentType="application/vnd.openxmlformats-package.relationships+xml"/>
  <Override PartName="/ppt/slideLayouts/_rels/slideLayout70.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62.xml.rels" ContentType="application/vnd.openxmlformats-package.relationships+xml"/>
  <Override PartName="/ppt/slideLayouts/_rels/slideLayout28.xml.rels" ContentType="application/vnd.openxmlformats-package.relationships+xml"/>
  <Override PartName="/ppt/slideLayouts/_rels/slideLayout45.xml.rels" ContentType="application/vnd.openxmlformats-package.relationships+xml"/>
  <Override PartName="/ppt/slideLayouts/_rels/slideLayout61.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25.xml.rels" ContentType="application/vnd.openxmlformats-package.relationships+xml"/>
  <Override PartName="/ppt/slideLayouts/_rels/slideLayout68.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46.xml.rels" ContentType="application/vnd.openxmlformats-package.relationships+xml"/>
  <Override PartName="/ppt/slideLayouts/_rels/slideLayout7.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media/image29.png" ContentType="image/png"/>
  <Override PartName="/ppt/media/image3.png" ContentType="image/png"/>
  <Override PartName="/ppt/media/image4.png" ContentType="image/png"/>
  <Override PartName="/ppt/media/image6.png" ContentType="image/png"/>
  <Override PartName="/ppt/media/image11.png" ContentType="image/png"/>
  <Override PartName="/ppt/media/image20.png" ContentType="image/png"/>
  <Override PartName="/ppt/media/image12.png" ContentType="image/png"/>
  <Override PartName="/ppt/media/image7.png" ContentType="image/png"/>
  <Override PartName="/ppt/media/image21.png" ContentType="image/png"/>
  <Override PartName="/ppt/media/image13.png" ContentType="image/png"/>
  <Override PartName="/ppt/media/image8.png" ContentType="image/png"/>
  <Override PartName="/ppt/media/image5.png" ContentType="image/png"/>
  <Override PartName="/ppt/media/image10.png" ContentType="image/png"/>
  <Override PartName="/ppt/media/image9.png" ContentType="image/png"/>
  <Override PartName="/ppt/media/image2.png" ContentType="image/png"/>
  <Override PartName="/ppt/media/image1.png" ContentType="image/png"/>
  <Override PartName="/ppt/media/image14.png" ContentType="image/png"/>
  <Override PartName="/ppt/media/image22.png" ContentType="image/png"/>
  <Override PartName="/ppt/media/image15.png" ContentType="image/png"/>
  <Override PartName="/ppt/media/image23.png" ContentType="image/png"/>
  <Override PartName="/ppt/media/image16.png" ContentType="image/png"/>
  <Override PartName="/ppt/media/image24.png" ContentType="image/png"/>
  <Override PartName="/ppt/media/image17.png" ContentType="image/png"/>
  <Override PartName="/ppt/media/image25.png" ContentType="image/png"/>
  <Override PartName="/ppt/media/image18.png" ContentType="image/png"/>
  <Override PartName="/ppt/media/image26.png" ContentType="image/png"/>
  <Override PartName="/ppt/media/image30.jpeg" ContentType="image/jpeg"/>
  <Override PartName="/ppt/media/image19.png" ContentType="image/png"/>
  <Override PartName="/ppt/media/image27.png" ContentType="image/png"/>
  <Override PartName="/ppt/media/image28.png" ContentType="image/png"/>
  <Override PartName="/ppt/slides/_rels/slide8.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1.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35.xml.rels" ContentType="application/vnd.openxmlformats-package.relationships+xml"/>
  <Override PartName="/ppt/slides/_rels/slide52.xml.rels" ContentType="application/vnd.openxmlformats-package.relationships+xml"/>
  <Override PartName="/ppt/slides/_rels/slide18.xml.rels" ContentType="application/vnd.openxmlformats-package.relationships+xml"/>
  <Override PartName="/ppt/slides/_rels/slide51.xml.rels" ContentType="application/vnd.openxmlformats-package.relationships+xml"/>
  <Override PartName="/ppt/slides/_rels/slide17.xml.rels" ContentType="application/vnd.openxmlformats-package.relationships+xml"/>
  <Override PartName="/ppt/slides/_rels/slide34.xml.rels" ContentType="application/vnd.openxmlformats-package.relationships+xml"/>
  <Override PartName="/ppt/slides/_rels/slide32.xml.rels" ContentType="application/vnd.openxmlformats-package.relationships+xml"/>
  <Override PartName="/ppt/slides/_rels/slide24.xml.rels" ContentType="application/vnd.openxmlformats-package.relationships+xml"/>
  <Override PartName="/ppt/slides/_rels/slide41.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33.xml.rels" ContentType="application/vnd.openxmlformats-package.relationships+xml"/>
  <Override PartName="/ppt/slides/_rels/slide50.xml.rels" ContentType="application/vnd.openxmlformats-package.relationships+xml"/>
  <Override PartName="/ppt/slides/_rels/slide60.xml.rels" ContentType="application/vnd.openxmlformats-package.relationships+xml"/>
  <Override PartName="/ppt/slides/_rels/slide26.xml.rels" ContentType="application/vnd.openxmlformats-package.relationships+xml"/>
  <Override PartName="/ppt/slides/_rels/slide43.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63.xml.rels" ContentType="application/vnd.openxmlformats-package.relationships+xml"/>
  <Override PartName="/ppt/slides/_rels/slide20.xml.rels" ContentType="application/vnd.openxmlformats-package.relationships+xml"/>
  <Override PartName="/ppt/slides/_rels/slide55.xml.rels" ContentType="application/vnd.openxmlformats-package.relationships+xml"/>
  <Override PartName="/ppt/slides/_rels/slide12.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21.xml.rels" ContentType="application/vnd.openxmlformats-package.relationships+xml"/>
  <Override PartName="/ppt/slides/_rels/slide56.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3.xml" ContentType="application/vnd.openxmlformats-officedocument.presentationml.slide+xml"/>
  <Override PartName="/ppt/slides/slide19.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59.xml" ContentType="application/vnd.openxmlformats-officedocument.presentationml.slide+xml"/>
  <Override PartName="/ppt/slides/slide42.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CBD8523-9D08-4EEC-924A-E0B5F67D9685}"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3" name="Picture 19" descr="Logo_TUC_de_RGB"/>
          <p:cNvPicPr/>
          <p:nvPr/>
        </p:nvPicPr>
        <p:blipFill>
          <a:blip r:embed="rId2"/>
          <a:stretch/>
        </p:blipFill>
        <p:spPr>
          <a:xfrm>
            <a:off x="0" y="0"/>
            <a:ext cx="3052440" cy="562320"/>
          </a:xfrm>
          <a:prstGeom prst="rect">
            <a:avLst/>
          </a:prstGeom>
          <a:ln w="0">
            <a:noFill/>
          </a:ln>
        </p:spPr>
      </p:pic>
      <p:pic>
        <p:nvPicPr>
          <p:cNvPr id="4" name="Grafik 2" descr=""/>
          <p:cNvPicPr/>
          <p:nvPr/>
        </p:nvPicPr>
        <p:blipFill>
          <a:blip r:embed="rId3"/>
          <a:stretch/>
        </p:blipFill>
        <p:spPr>
          <a:xfrm>
            <a:off x="7430400" y="134640"/>
            <a:ext cx="3698280" cy="514440"/>
          </a:xfrm>
          <a:prstGeom prst="rect">
            <a:avLst/>
          </a:prstGeom>
          <a:ln w="0">
            <a:noFill/>
          </a:ln>
        </p:spPr>
      </p:pic>
      <p:sp>
        <p:nvSpPr>
          <p:cNvPr id="5" name="CustomShape 4"/>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6" name="CustomShape 5"/>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7" name="CustomShape 6"/>
          <p:cNvSpPr/>
          <p:nvPr/>
        </p:nvSpPr>
        <p:spPr>
          <a:xfrm>
            <a:off x="0" y="6642720"/>
            <a:ext cx="12182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4760" cy="6843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47" name="CustomShape 2"/>
          <p:cNvSpPr/>
          <p:nvPr/>
        </p:nvSpPr>
        <p:spPr>
          <a:xfrm>
            <a:off x="11438640" y="6453360"/>
            <a:ext cx="751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5DBE5AA-204B-4E81-A3B0-94755B2D2BE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01600" cy="3549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49" name="Picture 19" descr="Logo_TUC_de_RGB"/>
          <p:cNvPicPr/>
          <p:nvPr/>
        </p:nvPicPr>
        <p:blipFill>
          <a:blip r:embed="rId2"/>
          <a:stretch/>
        </p:blipFill>
        <p:spPr>
          <a:xfrm>
            <a:off x="0" y="0"/>
            <a:ext cx="3045600" cy="555480"/>
          </a:xfrm>
          <a:prstGeom prst="rect">
            <a:avLst/>
          </a:prstGeom>
          <a:ln w="0">
            <a:noFill/>
          </a:ln>
        </p:spPr>
      </p:pic>
      <p:pic>
        <p:nvPicPr>
          <p:cNvPr id="50" name="Grafik 2" descr=""/>
          <p:cNvPicPr/>
          <p:nvPr/>
        </p:nvPicPr>
        <p:blipFill>
          <a:blip r:embed="rId3"/>
          <a:stretch/>
        </p:blipFill>
        <p:spPr>
          <a:xfrm>
            <a:off x="7430400" y="134640"/>
            <a:ext cx="3691440" cy="507600"/>
          </a:xfrm>
          <a:prstGeom prst="rect">
            <a:avLst/>
          </a:prstGeom>
          <a:ln w="0">
            <a:noFill/>
          </a:ln>
        </p:spPr>
      </p:pic>
      <p:sp>
        <p:nvSpPr>
          <p:cNvPr id="51" name="CustomShape 4"/>
          <p:cNvSpPr/>
          <p:nvPr/>
        </p:nvSpPr>
        <p:spPr>
          <a:xfrm>
            <a:off x="11444760" y="0"/>
            <a:ext cx="734760" cy="6843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52" name="CustomShape 5"/>
          <p:cNvSpPr/>
          <p:nvPr/>
        </p:nvSpPr>
        <p:spPr>
          <a:xfrm>
            <a:off x="11438640" y="6453360"/>
            <a:ext cx="7516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0C9E97B-27DD-41DF-8927-DA35E40D321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7664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93"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E48FE94-B123-4FEE-856F-645ABFAAEDD7}"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4" name="CustomShape 3"/>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95" name="Picture 19" descr="Logo_TUC_de_RGB"/>
          <p:cNvPicPr/>
          <p:nvPr/>
        </p:nvPicPr>
        <p:blipFill>
          <a:blip r:embed="rId2"/>
          <a:stretch/>
        </p:blipFill>
        <p:spPr>
          <a:xfrm>
            <a:off x="0" y="0"/>
            <a:ext cx="3052440" cy="562320"/>
          </a:xfrm>
          <a:prstGeom prst="rect">
            <a:avLst/>
          </a:prstGeom>
          <a:ln w="0">
            <a:noFill/>
          </a:ln>
        </p:spPr>
      </p:pic>
      <p:pic>
        <p:nvPicPr>
          <p:cNvPr id="96" name="Grafik 2" descr=""/>
          <p:cNvPicPr/>
          <p:nvPr/>
        </p:nvPicPr>
        <p:blipFill>
          <a:blip r:embed="rId3"/>
          <a:stretch/>
        </p:blipFill>
        <p:spPr>
          <a:xfrm>
            <a:off x="7430400" y="134640"/>
            <a:ext cx="3698280" cy="514440"/>
          </a:xfrm>
          <a:prstGeom prst="rect">
            <a:avLst/>
          </a:prstGeom>
          <a:ln w="0">
            <a:noFill/>
          </a:ln>
        </p:spPr>
      </p:pic>
      <p:sp>
        <p:nvSpPr>
          <p:cNvPr id="97" name="CustomShape 4"/>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98" name="CustomShape 5"/>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D1AAB7D-DC9E-445C-834B-62E016A76F5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99" name="CustomShape 6"/>
          <p:cNvSpPr/>
          <p:nvPr/>
        </p:nvSpPr>
        <p:spPr>
          <a:xfrm>
            <a:off x="0" y="6642720"/>
            <a:ext cx="12182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39"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283819F-2BAF-4B70-8E80-3BC5B4CCCC03}"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0" name="CustomShape 3"/>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141" name="Picture 19" descr="Logo_TUC_de_RGB"/>
          <p:cNvPicPr/>
          <p:nvPr/>
        </p:nvPicPr>
        <p:blipFill>
          <a:blip r:embed="rId2"/>
          <a:stretch/>
        </p:blipFill>
        <p:spPr>
          <a:xfrm>
            <a:off x="0" y="0"/>
            <a:ext cx="3052440" cy="562320"/>
          </a:xfrm>
          <a:prstGeom prst="rect">
            <a:avLst/>
          </a:prstGeom>
          <a:ln w="0">
            <a:noFill/>
          </a:ln>
        </p:spPr>
      </p:pic>
      <p:pic>
        <p:nvPicPr>
          <p:cNvPr id="142" name="Grafik 2" descr=""/>
          <p:cNvPicPr/>
          <p:nvPr/>
        </p:nvPicPr>
        <p:blipFill>
          <a:blip r:embed="rId3"/>
          <a:stretch/>
        </p:blipFill>
        <p:spPr>
          <a:xfrm>
            <a:off x="7430400" y="134640"/>
            <a:ext cx="3698280" cy="514440"/>
          </a:xfrm>
          <a:prstGeom prst="rect">
            <a:avLst/>
          </a:prstGeom>
          <a:ln w="0">
            <a:noFill/>
          </a:ln>
        </p:spPr>
      </p:pic>
      <p:sp>
        <p:nvSpPr>
          <p:cNvPr id="143" name="CustomShape 4"/>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44" name="CustomShape 5"/>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C635941-DC4D-47A5-ACA3-0C46A08ABD5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45" name="CustomShape 6"/>
          <p:cNvSpPr/>
          <p:nvPr/>
        </p:nvSpPr>
        <p:spPr>
          <a:xfrm>
            <a:off x="0" y="6642720"/>
            <a:ext cx="12182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85" name="CustomShape 2"/>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F53291E-5F0B-4013-A7A8-2673EEC64908}"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86" name="CustomShape 3"/>
          <p:cNvSpPr/>
          <p:nvPr/>
        </p:nvSpPr>
        <p:spPr>
          <a:xfrm>
            <a:off x="912240" y="1268280"/>
            <a:ext cx="9208440" cy="36180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187" name="Picture 19" descr="Logo_TUC_de_RGB"/>
          <p:cNvPicPr/>
          <p:nvPr/>
        </p:nvPicPr>
        <p:blipFill>
          <a:blip r:embed="rId2"/>
          <a:stretch/>
        </p:blipFill>
        <p:spPr>
          <a:xfrm>
            <a:off x="0" y="0"/>
            <a:ext cx="3052440" cy="562320"/>
          </a:xfrm>
          <a:prstGeom prst="rect">
            <a:avLst/>
          </a:prstGeom>
          <a:ln w="0">
            <a:noFill/>
          </a:ln>
        </p:spPr>
      </p:pic>
      <p:pic>
        <p:nvPicPr>
          <p:cNvPr id="188" name="Grafik 2" descr=""/>
          <p:cNvPicPr/>
          <p:nvPr/>
        </p:nvPicPr>
        <p:blipFill>
          <a:blip r:embed="rId3"/>
          <a:stretch/>
        </p:blipFill>
        <p:spPr>
          <a:xfrm>
            <a:off x="7430400" y="134640"/>
            <a:ext cx="3698280" cy="514440"/>
          </a:xfrm>
          <a:prstGeom prst="rect">
            <a:avLst/>
          </a:prstGeom>
          <a:ln w="0">
            <a:noFill/>
          </a:ln>
        </p:spPr>
      </p:pic>
      <p:sp>
        <p:nvSpPr>
          <p:cNvPr id="189" name="CustomShape 4"/>
          <p:cNvSpPr/>
          <p:nvPr/>
        </p:nvSpPr>
        <p:spPr>
          <a:xfrm>
            <a:off x="11444760" y="0"/>
            <a:ext cx="741600" cy="68504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ndParaRPr>
          </a:p>
        </p:txBody>
      </p:sp>
      <p:sp>
        <p:nvSpPr>
          <p:cNvPr id="190" name="CustomShape 5"/>
          <p:cNvSpPr/>
          <p:nvPr/>
        </p:nvSpPr>
        <p:spPr>
          <a:xfrm>
            <a:off x="11438640" y="6453360"/>
            <a:ext cx="75852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C9ADA01-3577-44B3-AA7D-EE21EB4A224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91" name="CustomShape 6"/>
          <p:cNvSpPr/>
          <p:nvPr/>
        </p:nvSpPr>
        <p:spPr>
          <a:xfrm>
            <a:off x="0" y="6642720"/>
            <a:ext cx="121824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CustomShape 1"/>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231" name="CustomShape 2"/>
          <p:cNvSpPr/>
          <p:nvPr/>
        </p:nvSpPr>
        <p:spPr>
          <a:xfrm>
            <a:off x="11438640" y="6453360"/>
            <a:ext cx="7383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C991FA3-9580-4980-8422-19CF2611F8C7}"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32" name="CustomShape 3"/>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a typeface="DejaVu Sans"/>
            </a:endParaRPr>
          </a:p>
        </p:txBody>
      </p:sp>
      <p:pic>
        <p:nvPicPr>
          <p:cNvPr id="233" name="Picture 19" descr="Logo_TUC_de_RGB"/>
          <p:cNvPicPr/>
          <p:nvPr/>
        </p:nvPicPr>
        <p:blipFill>
          <a:blip r:embed="rId2"/>
          <a:stretch/>
        </p:blipFill>
        <p:spPr>
          <a:xfrm>
            <a:off x="0" y="0"/>
            <a:ext cx="3032280" cy="542160"/>
          </a:xfrm>
          <a:prstGeom prst="rect">
            <a:avLst/>
          </a:prstGeom>
          <a:ln w="0">
            <a:noFill/>
          </a:ln>
        </p:spPr>
      </p:pic>
      <p:pic>
        <p:nvPicPr>
          <p:cNvPr id="234" name="Grafik 2" descr=""/>
          <p:cNvPicPr/>
          <p:nvPr/>
        </p:nvPicPr>
        <p:blipFill>
          <a:blip r:embed="rId3"/>
          <a:stretch/>
        </p:blipFill>
        <p:spPr>
          <a:xfrm>
            <a:off x="7430400" y="134640"/>
            <a:ext cx="3678120" cy="494280"/>
          </a:xfrm>
          <a:prstGeom prst="rect">
            <a:avLst/>
          </a:prstGeom>
          <a:ln w="0">
            <a:noFill/>
          </a:ln>
        </p:spPr>
      </p:pic>
      <p:sp>
        <p:nvSpPr>
          <p:cNvPr id="235" name="CustomShape 4"/>
          <p:cNvSpPr/>
          <p:nvPr/>
        </p:nvSpPr>
        <p:spPr>
          <a:xfrm>
            <a:off x="912240" y="1268280"/>
            <a:ext cx="9188280" cy="34164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a typeface="DejaVu Sans"/>
            </a:endParaRPr>
          </a:p>
        </p:txBody>
      </p:sp>
      <p:sp>
        <p:nvSpPr>
          <p:cNvPr id="236" name="CustomShape 5"/>
          <p:cNvSpPr/>
          <p:nvPr/>
        </p:nvSpPr>
        <p:spPr>
          <a:xfrm>
            <a:off x="11444760" y="0"/>
            <a:ext cx="721440" cy="68302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237" name="CustomShape 160"/>
          <p:cNvSpPr/>
          <p:nvPr/>
        </p:nvSpPr>
        <p:spPr>
          <a:xfrm>
            <a:off x="0" y="6642720"/>
            <a:ext cx="1217880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GB" sz="800" spc="-1" strike="noStrike">
              <a:solidFill>
                <a:srgbClr val="000000"/>
              </a:solidFill>
              <a:latin typeface="Arial"/>
            </a:endParaRPr>
          </a:p>
        </p:txBody>
      </p:sp>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hyperlink" Target="https://www.coolfiresolutions.com/wp-content/uploads/2020/09/difference-it-ot.gif" TargetMode="External"/><Relationship Id="rId2" Type="http://schemas.openxmlformats.org/officeDocument/2006/relationships/hyperlink" Target="https://web.stanford.edu/class/archive/ee/ee392b/ee392b.1186/lecture/apr3/ee392b_2018_Lecture1_Overview.pdf" TargetMode="External"/><Relationship Id="rId3" Type="http://schemas.openxmlformats.org/officeDocument/2006/relationships/image" Target="../media/image6.png"/><Relationship Id="rId4"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hyperlink" Target="https://www.youtube.com/watch?v=AIiY81-lIqA" TargetMode="External"/><Relationship Id="rId2" Type="http://schemas.openxmlformats.org/officeDocument/2006/relationships/hyperlink" Target="https://www.youtube.com/watch?v=AIiY81-lIqA" TargetMode="External"/><Relationship Id="rId3" Type="http://schemas.openxmlformats.org/officeDocument/2006/relationships/hyperlink" Target="https://www.youtube.com/watch?v=JFQTknMZOYg" TargetMode="External"/><Relationship Id="rId4"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readme"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8.png"/><Relationship Id="rId4" Type="http://schemas.openxmlformats.org/officeDocument/2006/relationships/image" Target="../media/image18.png"/><Relationship Id="rId5" Type="http://schemas.openxmlformats.org/officeDocument/2006/relationships/image" Target="../media/image18.png"/><Relationship Id="rId6" Type="http://schemas.openxmlformats.org/officeDocument/2006/relationships/image" Target="../media/image18.png"/><Relationship Id="rId7" Type="http://schemas.openxmlformats.org/officeDocument/2006/relationships/image" Target="../media/image18.png"/><Relationship Id="rId8" Type="http://schemas.openxmlformats.org/officeDocument/2006/relationships/image" Target="../media/image18.png"/><Relationship Id="rId9" Type="http://schemas.openxmlformats.org/officeDocument/2006/relationships/image" Target="../media/image18.png"/><Relationship Id="rId10" Type="http://schemas.openxmlformats.org/officeDocument/2006/relationships/image" Target="../media/image18.png"/><Relationship Id="rId11" Type="http://schemas.openxmlformats.org/officeDocument/2006/relationships/image" Target="../media/image18.png"/><Relationship Id="rId12" Type="http://schemas.openxmlformats.org/officeDocument/2006/relationships/image" Target="../media/image18.png"/><Relationship Id="rId13" Type="http://schemas.openxmlformats.org/officeDocument/2006/relationships/image" Target="../media/image18.png"/><Relationship Id="rId14" Type="http://schemas.openxmlformats.org/officeDocument/2006/relationships/image" Target="../media/image18.png"/><Relationship Id="rId15" Type="http://schemas.openxmlformats.org/officeDocument/2006/relationships/image" Target="../media/image18.png"/><Relationship Id="rId16"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8.png"/><Relationship Id="rId4" Type="http://schemas.openxmlformats.org/officeDocument/2006/relationships/image" Target="../media/image18.png"/><Relationship Id="rId5" Type="http://schemas.openxmlformats.org/officeDocument/2006/relationships/image" Target="../media/image18.png"/><Relationship Id="rId6" Type="http://schemas.openxmlformats.org/officeDocument/2006/relationships/image" Target="../media/image18.png"/><Relationship Id="rId7" Type="http://schemas.openxmlformats.org/officeDocument/2006/relationships/image" Target="../media/image18.png"/><Relationship Id="rId8" Type="http://schemas.openxmlformats.org/officeDocument/2006/relationships/image" Target="../media/image18.png"/><Relationship Id="rId9" Type="http://schemas.openxmlformats.org/officeDocument/2006/relationships/image" Target="../media/image18.png"/><Relationship Id="rId10" Type="http://schemas.openxmlformats.org/officeDocument/2006/relationships/image" Target="../media/image18.png"/><Relationship Id="rId11" Type="http://schemas.openxmlformats.org/officeDocument/2006/relationships/image" Target="../media/image18.png"/><Relationship Id="rId12" Type="http://schemas.openxmlformats.org/officeDocument/2006/relationships/image" Target="../media/image18.png"/><Relationship Id="rId13"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hyperlink" Target="http://internetofthingsagenda.techtarget.com/" TargetMode="External"/><Relationship Id="rId2"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hyperlink" Target="https://www.nuscenes.org/nuscenes" TargetMode="External"/><Relationship Id="rId2" Type="http://schemas.openxmlformats.org/officeDocument/2006/relationships/hyperlink" Target="https://creativecommons.org/licenses/by-nc-sa/4.0/" TargetMode="External"/><Relationship Id="rId3" Type="http://schemas.openxmlformats.org/officeDocument/2006/relationships/hyperlink" Target="https://creativecommons.org/licenses/by-sa/4.0/" TargetMode="Externa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hyperlink" Target="https://arxiv.org/pdf/1804.02767.pdf" TargetMode="External"/><Relationship Id="rId3"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jpeg"/><Relationship Id="rId3"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527400" y="1412640"/>
            <a:ext cx="10361520" cy="11480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277" name="CustomShape 2"/>
          <p:cNvSpPr/>
          <p:nvPr/>
        </p:nvSpPr>
        <p:spPr>
          <a:xfrm>
            <a:off x="527400" y="2852640"/>
            <a:ext cx="10361520" cy="2368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4: Introduction to the Internet of Things (IoT)</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Introduction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97" name="CustomShape 2"/>
          <p:cNvSpPr/>
          <p:nvPr/>
        </p:nvSpPr>
        <p:spPr>
          <a:xfrm>
            <a:off x="402840" y="6429240"/>
            <a:ext cx="7725960" cy="211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800" spc="-1" strike="noStrike">
                <a:solidFill>
                  <a:srgbClr val="a6a6a6"/>
                </a:solidFill>
                <a:latin typeface="Arial"/>
                <a:ea typeface="Arial"/>
              </a:rPr>
              <a:t>Image adapted from: https://www.scientechworld.com/blog/telephone-network-computer-network-mobile-network-network-things-internet-things-iot/</a:t>
            </a:r>
            <a:endParaRPr b="0" lang="en-GB" sz="800" spc="-1" strike="noStrike">
              <a:solidFill>
                <a:srgbClr val="000000"/>
              </a:solidFill>
              <a:latin typeface="Arial"/>
            </a:endParaRPr>
          </a:p>
        </p:txBody>
      </p:sp>
      <p:pic>
        <p:nvPicPr>
          <p:cNvPr id="298" name="" descr=""/>
          <p:cNvPicPr/>
          <p:nvPr/>
        </p:nvPicPr>
        <p:blipFill>
          <a:blip r:embed="rId1"/>
          <a:stretch/>
        </p:blipFill>
        <p:spPr>
          <a:xfrm>
            <a:off x="1663200" y="1143000"/>
            <a:ext cx="8160480" cy="51890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IIot vs. IoT</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00" name="CustomShape 2"/>
          <p:cNvSpPr/>
          <p:nvPr/>
        </p:nvSpPr>
        <p:spPr>
          <a:xfrm>
            <a:off x="263520" y="6411600"/>
            <a:ext cx="8645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GB" sz="900" spc="-1" strike="noStrike">
              <a:solidFill>
                <a:srgbClr val="000000"/>
              </a:solidFill>
              <a:latin typeface="Arial"/>
            </a:endParaRPr>
          </a:p>
        </p:txBody>
      </p:sp>
      <p:pic>
        <p:nvPicPr>
          <p:cNvPr id="301" name="" descr=""/>
          <p:cNvPicPr/>
          <p:nvPr/>
        </p:nvPicPr>
        <p:blipFill>
          <a:blip r:embed="rId1"/>
          <a:stretch/>
        </p:blipFill>
        <p:spPr>
          <a:xfrm>
            <a:off x="1414800" y="1884600"/>
            <a:ext cx="8180280" cy="33670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IT and OT in IIoT</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03" name="CustomShape 2"/>
          <p:cNvSpPr/>
          <p:nvPr/>
        </p:nvSpPr>
        <p:spPr>
          <a:xfrm>
            <a:off x="263520" y="6231600"/>
            <a:ext cx="1116036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and definitions adapted from: </a:t>
            </a:r>
            <a:r>
              <a:rPr b="0" lang="de-DE" sz="900" spc="-1" strike="noStrike" u="sng">
                <a:solidFill>
                  <a:srgbClr val="0000ff"/>
                </a:solidFill>
                <a:uFillTx/>
                <a:latin typeface="Roboto"/>
                <a:ea typeface="Roboto"/>
                <a:hlinkClick r:id="rId1"/>
              </a:rPr>
              <a:t>https://www.coolfiresolutions.com/wp-content/uploads/2020/09/difference-it-ot.gif</a:t>
            </a:r>
            <a:r>
              <a:rPr b="0" lang="de-DE" sz="900" spc="-1" strike="noStrike">
                <a:solidFill>
                  <a:srgbClr val="a6a6a6"/>
                </a:solidFill>
                <a:latin typeface="Roboto"/>
                <a:ea typeface="Roboto"/>
              </a:rPr>
              <a:t> and</a:t>
            </a:r>
            <a:r>
              <a:rPr b="0" lang="de-DE" sz="900" spc="-1" strike="noStrike" u="sng">
                <a:solidFill>
                  <a:srgbClr val="0000ff"/>
                </a:solidFill>
                <a:uFillTx/>
                <a:latin typeface="Roboto"/>
                <a:ea typeface="Roboto"/>
                <a:hlinkClick r:id="rId2"/>
              </a:rPr>
              <a:t>https://web.stanford.edu/class/archive/ee/ee392b/ee392b.1186/lecture/apr3/ee392b_2018_Lecture1_Overview.pdf</a:t>
            </a:r>
            <a:r>
              <a:rPr b="0" lang="de-DE" sz="900" spc="-1" strike="noStrike">
                <a:solidFill>
                  <a:srgbClr val="a6a6a6"/>
                </a:solidFill>
                <a:latin typeface="Roboto"/>
                <a:ea typeface="Roboto"/>
              </a:rPr>
              <a:t> respectively</a:t>
            </a:r>
            <a:endParaRPr b="0" lang="en-GB" sz="900" spc="-1" strike="noStrike">
              <a:solidFill>
                <a:srgbClr val="000000"/>
              </a:solidFill>
              <a:latin typeface="Arial"/>
            </a:endParaRPr>
          </a:p>
        </p:txBody>
      </p:sp>
      <p:sp>
        <p:nvSpPr>
          <p:cNvPr id="304" name="CustomShape 3"/>
          <p:cNvSpPr/>
          <p:nvPr/>
        </p:nvSpPr>
        <p:spPr>
          <a:xfrm>
            <a:off x="457200" y="1481400"/>
            <a:ext cx="10509480" cy="194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DejaVu Sans"/>
                <a:ea typeface="DejaVu Sans"/>
              </a:rPr>
              <a:t>OT (Operational Technology): </a:t>
            </a:r>
            <a:r>
              <a:rPr b="0" lang="en-US" sz="1800" spc="-1" strike="noStrike">
                <a:solidFill>
                  <a:srgbClr val="000000"/>
                </a:solidFill>
                <a:latin typeface="DejaVu Sans"/>
                <a:ea typeface="DejaVu Sans"/>
              </a:rPr>
              <a:t>Hardware and software that detects or causes a change through the direct monitoring and/or control of physical devices, process and events in the enterprise.</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1" lang="en-US" sz="1800" spc="-1" strike="noStrike">
                <a:solidFill>
                  <a:srgbClr val="000000"/>
                </a:solidFill>
                <a:latin typeface="DejaVu Sans"/>
                <a:ea typeface="DejaVu Sans"/>
              </a:rPr>
              <a:t>IT (Information Technology): </a:t>
            </a:r>
            <a:r>
              <a:rPr b="0" lang="en-US" sz="1800" spc="-1" strike="noStrike">
                <a:solidFill>
                  <a:srgbClr val="000000"/>
                </a:solidFill>
                <a:latin typeface="DejaVu Sans"/>
                <a:ea typeface="DejaVu Sans"/>
              </a:rPr>
              <a:t>This is the common term for the entire spectrum of technologies for information processing, including software, hardware, communications technologies and related services.</a:t>
            </a:r>
            <a:endParaRPr b="0" lang="en-GB" sz="1800" spc="-1" strike="noStrike">
              <a:solidFill>
                <a:srgbClr val="000000"/>
              </a:solidFill>
              <a:latin typeface="Arial"/>
            </a:endParaRPr>
          </a:p>
        </p:txBody>
      </p:sp>
      <p:pic>
        <p:nvPicPr>
          <p:cNvPr id="305" name="" descr=""/>
          <p:cNvPicPr/>
          <p:nvPr/>
        </p:nvPicPr>
        <p:blipFill>
          <a:blip r:embed="rId3"/>
          <a:stretch/>
        </p:blipFill>
        <p:spPr>
          <a:xfrm>
            <a:off x="2926080" y="3522960"/>
            <a:ext cx="6154560" cy="2707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Connected Cars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07" name="CustomShape 2"/>
          <p:cNvSpPr/>
          <p:nvPr/>
        </p:nvSpPr>
        <p:spPr>
          <a:xfrm>
            <a:off x="263520" y="6411600"/>
            <a:ext cx="86457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GB" sz="900" spc="-1" strike="noStrike">
              <a:solidFill>
                <a:srgbClr val="000000"/>
              </a:solidFill>
              <a:latin typeface="Arial"/>
            </a:endParaRPr>
          </a:p>
        </p:txBody>
      </p:sp>
      <p:pic>
        <p:nvPicPr>
          <p:cNvPr id="308" name="" descr=""/>
          <p:cNvPicPr/>
          <p:nvPr/>
        </p:nvPicPr>
        <p:blipFill>
          <a:blip r:embed="rId1"/>
          <a:stretch/>
        </p:blipFill>
        <p:spPr>
          <a:xfrm>
            <a:off x="1600200" y="1371600"/>
            <a:ext cx="8637480" cy="47044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10" name="CustomShape 2"/>
          <p:cNvSpPr/>
          <p:nvPr/>
        </p:nvSpPr>
        <p:spPr>
          <a:xfrm>
            <a:off x="335520" y="1268640"/>
            <a:ext cx="559260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Machine-to-Human (M2H)</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Transportation-as-a-Service</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pic>
        <p:nvPicPr>
          <p:cNvPr id="311" name="" descr=""/>
          <p:cNvPicPr/>
          <p:nvPr/>
        </p:nvPicPr>
        <p:blipFill>
          <a:blip r:embed="rId1"/>
          <a:stretch/>
        </p:blipFill>
        <p:spPr>
          <a:xfrm>
            <a:off x="5943600" y="2103120"/>
            <a:ext cx="4565880" cy="36514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13" name="CustomShape 2"/>
          <p:cNvSpPr/>
          <p:nvPr/>
        </p:nvSpPr>
        <p:spPr>
          <a:xfrm>
            <a:off x="348120" y="1268280"/>
            <a:ext cx="559260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Machine-to-Machine (M2M)</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Road space negotiations</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pic>
        <p:nvPicPr>
          <p:cNvPr id="314" name="" descr=""/>
          <p:cNvPicPr/>
          <p:nvPr/>
        </p:nvPicPr>
        <p:blipFill>
          <a:blip r:embed="rId1"/>
          <a:stretch/>
        </p:blipFill>
        <p:spPr>
          <a:xfrm>
            <a:off x="5943600" y="2103120"/>
            <a:ext cx="4565880" cy="36514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16" name="CustomShape 2"/>
          <p:cNvSpPr/>
          <p:nvPr/>
        </p:nvSpPr>
        <p:spPr>
          <a:xfrm>
            <a:off x="348120" y="1268280"/>
            <a:ext cx="559260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Machine-to-Infrastructure (M2I)</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Smart parking, battery charging or traffic information</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pic>
        <p:nvPicPr>
          <p:cNvPr id="317" name="" descr=""/>
          <p:cNvPicPr/>
          <p:nvPr/>
        </p:nvPicPr>
        <p:blipFill>
          <a:blip r:embed="rId1"/>
          <a:stretch/>
        </p:blipFill>
        <p:spPr>
          <a:xfrm>
            <a:off x="6663600" y="2103120"/>
            <a:ext cx="3651480" cy="36514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598920" y="1952640"/>
            <a:ext cx="4987080" cy="285300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GB" sz="2150" spc="-1" strike="noStrike">
              <a:solidFill>
                <a:srgbClr val="000000"/>
              </a:solidFill>
              <a:latin typeface="Arial"/>
            </a:endParaRPr>
          </a:p>
        </p:txBody>
      </p:sp>
      <p:sp>
        <p:nvSpPr>
          <p:cNvPr id="319" name="CustomShape 2"/>
          <p:cNvSpPr/>
          <p:nvPr/>
        </p:nvSpPr>
        <p:spPr>
          <a:xfrm>
            <a:off x="510120" y="6291000"/>
            <a:ext cx="1075320" cy="30060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20" name="CustomShape 3"/>
          <p:cNvSpPr/>
          <p:nvPr/>
        </p:nvSpPr>
        <p:spPr>
          <a:xfrm>
            <a:off x="11296800" y="6217560"/>
            <a:ext cx="723960" cy="51696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8F7A82AD-EEBD-4E17-A853-C289DD8F0AEE}" type="slidenum">
              <a:rPr b="0" lang="de-DE" sz="1050" spc="-1" strike="noStrike">
                <a:solidFill>
                  <a:srgbClr val="595959"/>
                </a:solidFill>
                <a:latin typeface="DejaVu Sans"/>
                <a:ea typeface="Roboto"/>
              </a:rPr>
              <a:t>&lt;number&gt;</a:t>
            </a:fld>
            <a:endParaRPr b="0" lang="en-GB" sz="1050" spc="-1" strike="noStrike">
              <a:solidFill>
                <a:srgbClr val="000000"/>
              </a:solidFill>
              <a:latin typeface="Arial"/>
            </a:endParaRPr>
          </a:p>
        </p:txBody>
      </p:sp>
      <p:sp>
        <p:nvSpPr>
          <p:cNvPr id="321" name="CustomShape 4"/>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415440" y="1536480"/>
            <a:ext cx="11353680" cy="4547880"/>
          </a:xfrm>
          <a:prstGeom prst="rect">
            <a:avLst/>
          </a:prstGeom>
          <a:noFill/>
          <a:ln w="0">
            <a:noFill/>
          </a:ln>
        </p:spPr>
        <p:style>
          <a:lnRef idx="0"/>
          <a:fillRef idx="0"/>
          <a:effectRef idx="0"/>
          <a:fontRef idx="minor"/>
        </p:style>
        <p:txBody>
          <a:bodyPr lIns="0" rIns="0" tIns="91440" bIns="91440" anchor="b">
            <a:noAutofit/>
          </a:bodyPr>
          <a:p>
            <a:pPr marL="118440" algn="ctr">
              <a:lnSpc>
                <a:spcPct val="100000"/>
              </a:lnSpc>
              <a:spcAft>
                <a:spcPts val="533"/>
              </a:spcAft>
              <a:tabLst>
                <a:tab algn="l" pos="0"/>
              </a:tabLst>
            </a:pPr>
            <a:endParaRPr b="0" lang="en-GB" sz="1800" spc="-1" strike="noStrike">
              <a:solidFill>
                <a:srgbClr val="000000"/>
              </a:solidFill>
              <a:latin typeface="Arial"/>
            </a:endParaRPr>
          </a:p>
          <a:p>
            <a:pPr marL="118440">
              <a:lnSpc>
                <a:spcPct val="100000"/>
              </a:lnSpc>
              <a:spcAft>
                <a:spcPts val="533"/>
              </a:spcAft>
              <a:tabLst>
                <a:tab algn="l" pos="0"/>
              </a:tabLst>
            </a:pPr>
            <a:r>
              <a:rPr b="1" lang="en-GB" sz="2150" spc="-1" strike="noStrike">
                <a:solidFill>
                  <a:srgbClr val="000000"/>
                </a:solidFill>
                <a:latin typeface="DejaVu Sans"/>
                <a:ea typeface="DejaVu Sans"/>
              </a:rPr>
              <a:t>M2X Economy </a:t>
            </a:r>
            <a:r>
              <a:rPr b="0" lang="en-GB" sz="2150" spc="-1" strike="noStrike">
                <a:solidFill>
                  <a:srgbClr val="000000"/>
                </a:solidFill>
                <a:latin typeface="DejaVu Sans"/>
                <a:ea typeface="DejaVu Sans"/>
              </a:rPr>
              <a:t>→ Is the result of business interactions, transactions and collaborations among entities of the M2X ecosystem.</a:t>
            </a:r>
            <a:endParaRPr b="0" lang="en-GB" sz="2150" spc="-1" strike="noStrike">
              <a:solidFill>
                <a:srgbClr val="000000"/>
              </a:solidFill>
              <a:latin typeface="Arial"/>
            </a:endParaRPr>
          </a:p>
          <a:p>
            <a:pPr marL="118440" algn="ctr">
              <a:lnSpc>
                <a:spcPct val="100000"/>
              </a:lnSpc>
              <a:spcAft>
                <a:spcPts val="533"/>
              </a:spcAft>
              <a:tabLst>
                <a:tab algn="l" pos="0"/>
              </a:tabLst>
            </a:pPr>
            <a:endParaRPr b="0" lang="en-GB" sz="2150" spc="-1" strike="noStrike">
              <a:solidFill>
                <a:srgbClr val="000000"/>
              </a:solidFill>
              <a:latin typeface="Arial"/>
            </a:endParaRPr>
          </a:p>
        </p:txBody>
      </p:sp>
      <p:sp>
        <p:nvSpPr>
          <p:cNvPr id="323" name="CustomShape 2"/>
          <p:cNvSpPr/>
          <p:nvPr/>
        </p:nvSpPr>
        <p:spPr>
          <a:xfrm>
            <a:off x="510120" y="6291000"/>
            <a:ext cx="1075320" cy="30060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endParaRPr b="0" lang="en-GB" sz="1800" spc="-1" strike="noStrike">
              <a:solidFill>
                <a:srgbClr val="000000"/>
              </a:solidFill>
              <a:latin typeface="Arial"/>
            </a:endParaRPr>
          </a:p>
        </p:txBody>
      </p:sp>
      <p:sp>
        <p:nvSpPr>
          <p:cNvPr id="324" name="CustomShape 3"/>
          <p:cNvSpPr/>
          <p:nvPr/>
        </p:nvSpPr>
        <p:spPr>
          <a:xfrm>
            <a:off x="11296800" y="6217560"/>
            <a:ext cx="723960" cy="51696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63256F5E-8CB0-4DB3-8740-335CA5ACC92B}" type="slidenum">
              <a:rPr b="0" lang="de-DE" sz="1050" spc="-1" strike="noStrike">
                <a:solidFill>
                  <a:srgbClr val="595959"/>
                </a:solidFill>
                <a:latin typeface="DejaVu Sans"/>
                <a:ea typeface="Roboto"/>
              </a:rPr>
              <a:t>&lt;number&gt;</a:t>
            </a:fld>
            <a:endParaRPr b="0" lang="en-GB" sz="1050" spc="-1" strike="noStrike">
              <a:solidFill>
                <a:srgbClr val="000000"/>
              </a:solidFill>
              <a:latin typeface="Arial"/>
            </a:endParaRPr>
          </a:p>
        </p:txBody>
      </p:sp>
      <p:sp>
        <p:nvSpPr>
          <p:cNvPr id="325" name="CustomShape 4"/>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26" name="CustomShape 5"/>
          <p:cNvSpPr/>
          <p:nvPr/>
        </p:nvSpPr>
        <p:spPr>
          <a:xfrm>
            <a:off x="3599280" y="1953000"/>
            <a:ext cx="4987080" cy="285300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GB" sz="21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28" name="CustomShape 2"/>
          <p:cNvSpPr/>
          <p:nvPr/>
        </p:nvSpPr>
        <p:spPr>
          <a:xfrm>
            <a:off x="263520" y="6411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https://chorus.mobi</a:t>
            </a:r>
            <a:endParaRPr b="0" lang="en-GB" sz="900" spc="-1" strike="noStrike">
              <a:solidFill>
                <a:srgbClr val="000000"/>
              </a:solidFill>
              <a:latin typeface="Arial"/>
            </a:endParaRPr>
          </a:p>
        </p:txBody>
      </p:sp>
      <p:sp>
        <p:nvSpPr>
          <p:cNvPr id="329" name="CustomShape 3"/>
          <p:cNvSpPr/>
          <p:nvPr/>
        </p:nvSpPr>
        <p:spPr>
          <a:xfrm>
            <a:off x="2298600" y="2853000"/>
            <a:ext cx="6856200" cy="1731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1"/>
              </a:rPr>
              <a:t>Transformin</a:t>
            </a:r>
            <a:r>
              <a:rPr b="1" lang="en-US" sz="1800" spc="-1" strike="noStrike" u="sng">
                <a:solidFill>
                  <a:srgbClr val="0000ff"/>
                </a:solidFill>
                <a:uFillTx/>
                <a:latin typeface="DejaVu Sans"/>
                <a:ea typeface="DejaVu Sans"/>
                <a:hlinkClick r:id="rId2"/>
              </a:rPr>
              <a:t>g Urban Mobility</a:t>
            </a:r>
            <a:endParaRPr b="0" lang="en-GB" sz="1800" spc="-1" strike="noStrike">
              <a:solidFill>
                <a:srgbClr val="000000"/>
              </a:solidFill>
              <a:latin typeface="Arial"/>
            </a:endParaRPr>
          </a:p>
          <a:p>
            <a:pPr algn="ctr">
              <a:lnSpc>
                <a:spcPct val="100000"/>
              </a:lnSpc>
              <a:spcBef>
                <a:spcPts val="360"/>
              </a:spcBef>
              <a:tabLst>
                <a:tab algn="l" pos="0"/>
              </a:tabLst>
            </a:pPr>
            <a:endParaRPr b="0" lang="en-GB" sz="1800" spc="-1" strike="noStrike">
              <a:solidFill>
                <a:srgbClr val="000000"/>
              </a:solidFill>
              <a:latin typeface="Arial"/>
            </a:endParaRPr>
          </a:p>
          <a:p>
            <a:pPr algn="ctr">
              <a:lnSpc>
                <a:spcPct val="100000"/>
              </a:lnSpc>
              <a:spcBef>
                <a:spcPts val="360"/>
              </a:spcBef>
              <a:tabLst>
                <a:tab algn="l" pos="0"/>
              </a:tabLst>
            </a:pPr>
            <a:endParaRPr b="0" lang="en-GB" sz="1800" spc="-1" strike="noStrike">
              <a:solidFill>
                <a:srgbClr val="000000"/>
              </a:solidFill>
              <a:latin typeface="Arial"/>
            </a:endParaRPr>
          </a:p>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3"/>
              </a:rPr>
              <a:t>MOBI Grand Challenge Submission Video</a:t>
            </a:r>
            <a:endParaRPr b="0" lang="en-GB" sz="1800" spc="-1" strike="noStrike">
              <a:solidFill>
                <a:srgbClr val="000000"/>
              </a:solidFill>
              <a:latin typeface="Arial"/>
            </a:endParaRPr>
          </a:p>
        </p:txBody>
      </p:sp>
      <p:sp>
        <p:nvSpPr>
          <p:cNvPr id="330" name="CustomShape 175"/>
          <p:cNvSpPr/>
          <p:nvPr/>
        </p:nvSpPr>
        <p:spPr>
          <a:xfrm>
            <a:off x="10228680" y="750240"/>
            <a:ext cx="510840" cy="49068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3592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279" name="CustomShape 2"/>
          <p:cNvSpPr/>
          <p:nvPr/>
        </p:nvSpPr>
        <p:spPr>
          <a:xfrm>
            <a:off x="335520" y="1268280"/>
            <a:ext cx="10735920" cy="5023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Agriculture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32" name="CustomShape 2"/>
          <p:cNvSpPr/>
          <p:nvPr/>
        </p:nvSpPr>
        <p:spPr>
          <a:xfrm>
            <a:off x="263520" y="6411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https://www.nesta.org.uk/blog/precision-agriculture-almost-20-increase-in-income-possible-from-smart-farming/</a:t>
            </a:r>
            <a:endParaRPr b="0" lang="en-GB" sz="900" spc="-1" strike="noStrike">
              <a:solidFill>
                <a:srgbClr val="000000"/>
              </a:solidFill>
              <a:latin typeface="Arial"/>
            </a:endParaRPr>
          </a:p>
        </p:txBody>
      </p:sp>
      <p:pic>
        <p:nvPicPr>
          <p:cNvPr id="333" name="" descr=""/>
          <p:cNvPicPr/>
          <p:nvPr/>
        </p:nvPicPr>
        <p:blipFill>
          <a:blip r:embed="rId1"/>
          <a:stretch/>
        </p:blipFill>
        <p:spPr>
          <a:xfrm>
            <a:off x="1600200" y="1375920"/>
            <a:ext cx="8680680" cy="47901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Healthcare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35" name="CustomShape 2"/>
          <p:cNvSpPr/>
          <p:nvPr/>
        </p:nvSpPr>
        <p:spPr>
          <a:xfrm>
            <a:off x="263520" y="6411600"/>
            <a:ext cx="109317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Khan, Sarfraz Fayaz. "Health care monitoring system in Internet of Things (IoT) by using RFID." 2017 6th International Conference on Industrial Technology and Management (ICITM). IEEE, 2017.</a:t>
            </a:r>
            <a:endParaRPr b="0" lang="en-GB" sz="900" spc="-1" strike="noStrike">
              <a:solidFill>
                <a:srgbClr val="000000"/>
              </a:solidFill>
              <a:latin typeface="Arial"/>
            </a:endParaRPr>
          </a:p>
        </p:txBody>
      </p:sp>
      <p:pic>
        <p:nvPicPr>
          <p:cNvPr id="336" name="" descr=""/>
          <p:cNvPicPr/>
          <p:nvPr/>
        </p:nvPicPr>
        <p:blipFill>
          <a:blip r:embed="rId1"/>
          <a:stretch/>
        </p:blipFill>
        <p:spPr>
          <a:xfrm>
            <a:off x="457200" y="1418760"/>
            <a:ext cx="10607760" cy="42901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Retail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338" name="" descr=""/>
          <p:cNvPicPr/>
          <p:nvPr/>
        </p:nvPicPr>
        <p:blipFill>
          <a:blip r:embed="rId1"/>
          <a:stretch/>
        </p:blipFill>
        <p:spPr>
          <a:xfrm>
            <a:off x="2464920" y="1371600"/>
            <a:ext cx="7117560" cy="51235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Tsunami Early Warning System </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40" name="CustomShape 2"/>
          <p:cNvSpPr/>
          <p:nvPr/>
        </p:nvSpPr>
        <p:spPr>
          <a:xfrm>
            <a:off x="263520" y="6207480"/>
            <a:ext cx="10935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„Schematic layout of the Tsunami Early Warning System (taken from Schuh 2017a)”, https://www.researchgate.net/figure/Schematic-layout-of-the-Tsunami-Early-Warning-System-taken-from-Schuh-2017a_fig4_320655877</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https://www.pnn.de/wissenschaft/bojen-ausser-kontrolle-tsunami-messbojen-vor-indonesien-sind-defekt/21910136.html</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pic>
        <p:nvPicPr>
          <p:cNvPr id="341" name="" descr=""/>
          <p:cNvPicPr/>
          <p:nvPr/>
        </p:nvPicPr>
        <p:blipFill>
          <a:blip r:embed="rId1"/>
          <a:srcRect l="0" t="0" r="3" b="0"/>
          <a:stretch/>
        </p:blipFill>
        <p:spPr>
          <a:xfrm>
            <a:off x="721800" y="1208160"/>
            <a:ext cx="9827280" cy="49888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Grids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43" name="CustomShape 2"/>
          <p:cNvSpPr/>
          <p:nvPr/>
        </p:nvSpPr>
        <p:spPr>
          <a:xfrm>
            <a:off x="263520" y="6411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https://blog.westmonroepartners.com</a:t>
            </a:r>
            <a:endParaRPr b="0" lang="en-GB" sz="900" spc="-1" strike="noStrike">
              <a:solidFill>
                <a:srgbClr val="000000"/>
              </a:solidFill>
              <a:latin typeface="Arial"/>
            </a:endParaRPr>
          </a:p>
        </p:txBody>
      </p:sp>
      <p:pic>
        <p:nvPicPr>
          <p:cNvPr id="344" name="" descr=""/>
          <p:cNvPicPr/>
          <p:nvPr/>
        </p:nvPicPr>
        <p:blipFill>
          <a:blip r:embed="rId1"/>
          <a:stretch/>
        </p:blipFill>
        <p:spPr>
          <a:xfrm>
            <a:off x="1371600" y="1828800"/>
            <a:ext cx="9001440" cy="38800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FOAM – Location-as-a-Service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46" name="CustomShape 2"/>
          <p:cNvSpPr/>
          <p:nvPr/>
        </p:nvSpPr>
        <p:spPr>
          <a:xfrm>
            <a:off x="263520" y="6411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https://foam.space/</a:t>
            </a:r>
            <a:endParaRPr b="0" lang="en-GB" sz="900" spc="-1" strike="noStrike">
              <a:solidFill>
                <a:srgbClr val="000000"/>
              </a:solidFill>
              <a:latin typeface="Arial"/>
            </a:endParaRPr>
          </a:p>
        </p:txBody>
      </p:sp>
      <p:sp>
        <p:nvSpPr>
          <p:cNvPr id="347" name="CustomShape 3"/>
          <p:cNvSpPr/>
          <p:nvPr/>
        </p:nvSpPr>
        <p:spPr>
          <a:xfrm>
            <a:off x="335520" y="1268640"/>
            <a:ext cx="559260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 and verifiable location data through triangulation</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Uses a decentralised network of LoRa sensors (more on this later)</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also be used indoors</a:t>
            </a:r>
            <a:endParaRPr b="0" lang="en-GB" sz="1800" spc="-1" strike="noStrike">
              <a:solidFill>
                <a:srgbClr val="000000"/>
              </a:solidFill>
              <a:latin typeface="Arial"/>
            </a:endParaRPr>
          </a:p>
        </p:txBody>
      </p:sp>
      <p:pic>
        <p:nvPicPr>
          <p:cNvPr id="348" name="" descr=""/>
          <p:cNvPicPr/>
          <p:nvPr/>
        </p:nvPicPr>
        <p:blipFill>
          <a:blip r:embed="rId1"/>
          <a:srcRect l="11037" t="6670" r="11928" b="6670"/>
          <a:stretch/>
        </p:blipFill>
        <p:spPr>
          <a:xfrm>
            <a:off x="5715000" y="1371960"/>
            <a:ext cx="5348160" cy="4794120"/>
          </a:xfrm>
          <a:prstGeom prst="rect">
            <a:avLst/>
          </a:prstGeom>
          <a:ln w="0">
            <a:noFill/>
          </a:ln>
        </p:spPr>
      </p:pic>
      <p:sp>
        <p:nvSpPr>
          <p:cNvPr id="349" name="CustomShape 4"/>
          <p:cNvSpPr/>
          <p:nvPr/>
        </p:nvSpPr>
        <p:spPr>
          <a:xfrm>
            <a:off x="9155520" y="5979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 OpenStreetMap contributors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GB" sz="2400" spc="-1" strike="noStrike">
              <a:solidFill>
                <a:srgbClr val="000000"/>
              </a:solidFill>
              <a:latin typeface="Arial"/>
            </a:endParaRPr>
          </a:p>
          <a:p>
            <a:pPr>
              <a:lnSpc>
                <a:spcPct val="100000"/>
              </a:lnSpc>
            </a:pPr>
            <a:r>
              <a:rPr b="1" lang="de-DE" sz="2400" spc="-1" strike="noStrike">
                <a:solidFill>
                  <a:srgbClr val="000000"/>
                </a:solidFill>
                <a:latin typeface="DejaVu Sans"/>
                <a:ea typeface="DejaVu Sans"/>
              </a:rPr>
              <a:t> </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51" name="CustomShape 2"/>
          <p:cNvSpPr/>
          <p:nvPr/>
        </p:nvSpPr>
        <p:spPr>
          <a:xfrm>
            <a:off x="263520" y="6411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GB" sz="900" spc="-1" strike="noStrike">
              <a:solidFill>
                <a:srgbClr val="000000"/>
              </a:solidFill>
              <a:latin typeface="Arial"/>
            </a:endParaRPr>
          </a:p>
        </p:txBody>
      </p:sp>
      <p:sp>
        <p:nvSpPr>
          <p:cNvPr id="352" name="CustomShape 3"/>
          <p:cNvSpPr/>
          <p:nvPr/>
        </p:nvSpPr>
        <p:spPr>
          <a:xfrm>
            <a:off x="6534000" y="1433880"/>
            <a:ext cx="4893480" cy="4798080"/>
          </a:xfrm>
          <a:prstGeom prst="rect">
            <a:avLst/>
          </a:prstGeom>
          <a:noFill/>
          <a:ln w="0">
            <a:noFill/>
          </a:ln>
        </p:spPr>
        <p:style>
          <a:lnRef idx="0"/>
          <a:fillRef idx="0"/>
          <a:effectRef idx="0"/>
          <a:fontRef idx="minor"/>
        </p:style>
        <p:txBody>
          <a:bodyPr lIns="90000" rIns="90000" tIns="45000" bIns="45000" anchor="t">
            <a:noAutofit/>
          </a:bodyPr>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~12,500 sensors are placed in and around the downtown district of Santander, such as: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noise sensors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light sensors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sensors in garbage bins</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These sensors measure various factors, such as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size of crowds on sidewalks </a:t>
            </a: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available parking spaces </a:t>
            </a: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amount of trash in containers</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roid Sans Fallback"/>
              </a:rPr>
              <a:t>Vehicles such as police cars and taxis also measure pollution levels and traffic conditions.</a:t>
            </a:r>
            <a:endParaRPr b="0" lang="en-GB" sz="1800" spc="-1" strike="noStrike">
              <a:solidFill>
                <a:srgbClr val="000000"/>
              </a:solidFill>
              <a:latin typeface="Arial"/>
            </a:endParaRPr>
          </a:p>
        </p:txBody>
      </p:sp>
      <p:pic>
        <p:nvPicPr>
          <p:cNvPr id="353" name="" descr=""/>
          <p:cNvPicPr/>
          <p:nvPr/>
        </p:nvPicPr>
        <p:blipFill>
          <a:blip r:embed="rId1"/>
          <a:stretch/>
        </p:blipFill>
        <p:spPr>
          <a:xfrm>
            <a:off x="457200" y="1369800"/>
            <a:ext cx="5485320" cy="4572720"/>
          </a:xfrm>
          <a:prstGeom prst="rect">
            <a:avLst/>
          </a:prstGeom>
          <a:ln w="0">
            <a:noFill/>
          </a:ln>
        </p:spPr>
      </p:pic>
      <p:sp>
        <p:nvSpPr>
          <p:cNvPr id="354" name="CustomShape 4"/>
          <p:cNvSpPr/>
          <p:nvPr/>
        </p:nvSpPr>
        <p:spPr>
          <a:xfrm>
            <a:off x="4070880" y="57168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 OpenStreetMap contributors</a:t>
            </a:r>
            <a:endParaRPr b="0" lang="en-GB" sz="900" spc="-1" strike="noStrike">
              <a:solidFill>
                <a:srgbClr val="000000"/>
              </a:solidFill>
              <a:latin typeface="Arial"/>
            </a:endParaRPr>
          </a:p>
        </p:txBody>
      </p:sp>
      <p:pic>
        <p:nvPicPr>
          <p:cNvPr id="355" name="" descr=""/>
          <p:cNvPicPr/>
          <p:nvPr/>
        </p:nvPicPr>
        <p:blipFill>
          <a:blip r:embed="rId2"/>
          <a:srcRect l="0" t="25523" r="0" b="61161"/>
          <a:stretch/>
        </p:blipFill>
        <p:spPr>
          <a:xfrm>
            <a:off x="4443480" y="2815560"/>
            <a:ext cx="356040" cy="383760"/>
          </a:xfrm>
          <a:prstGeom prst="rect">
            <a:avLst/>
          </a:prstGeom>
          <a:ln w="0">
            <a:noFill/>
          </a:ln>
        </p:spPr>
      </p:pic>
      <p:pic>
        <p:nvPicPr>
          <p:cNvPr id="356" name="" descr=""/>
          <p:cNvPicPr/>
          <p:nvPr/>
        </p:nvPicPr>
        <p:blipFill>
          <a:blip r:embed="rId3"/>
          <a:srcRect l="0" t="0" r="19136" b="86691"/>
          <a:stretch/>
        </p:blipFill>
        <p:spPr>
          <a:xfrm>
            <a:off x="4054680" y="1600200"/>
            <a:ext cx="287640" cy="383400"/>
          </a:xfrm>
          <a:prstGeom prst="rect">
            <a:avLst/>
          </a:prstGeom>
          <a:ln w="0">
            <a:noFill/>
          </a:ln>
        </p:spPr>
      </p:pic>
      <p:pic>
        <p:nvPicPr>
          <p:cNvPr id="357" name="" descr=""/>
          <p:cNvPicPr/>
          <p:nvPr/>
        </p:nvPicPr>
        <p:blipFill>
          <a:blip r:embed="rId4"/>
          <a:srcRect l="0" t="82196" r="0" b="0"/>
          <a:stretch/>
        </p:blipFill>
        <p:spPr>
          <a:xfrm>
            <a:off x="2743200" y="4242600"/>
            <a:ext cx="227520" cy="328320"/>
          </a:xfrm>
          <a:prstGeom prst="rect">
            <a:avLst/>
          </a:prstGeom>
          <a:ln w="0">
            <a:noFill/>
          </a:ln>
        </p:spPr>
      </p:pic>
      <p:pic>
        <p:nvPicPr>
          <p:cNvPr id="358" name="" descr=""/>
          <p:cNvPicPr/>
          <p:nvPr/>
        </p:nvPicPr>
        <p:blipFill>
          <a:blip r:embed="rId5"/>
          <a:srcRect l="0" t="55527" r="0" b="27795"/>
          <a:stretch/>
        </p:blipFill>
        <p:spPr>
          <a:xfrm>
            <a:off x="4443840" y="3633120"/>
            <a:ext cx="355680" cy="480600"/>
          </a:xfrm>
          <a:prstGeom prst="rect">
            <a:avLst/>
          </a:prstGeom>
          <a:ln w="0">
            <a:noFill/>
          </a:ln>
        </p:spPr>
      </p:pic>
      <p:pic>
        <p:nvPicPr>
          <p:cNvPr id="359" name="" descr=""/>
          <p:cNvPicPr/>
          <p:nvPr/>
        </p:nvPicPr>
        <p:blipFill>
          <a:blip r:embed="rId6"/>
          <a:srcRect l="0" t="0" r="19136" b="86691"/>
          <a:stretch/>
        </p:blipFill>
        <p:spPr>
          <a:xfrm>
            <a:off x="4740480" y="3273120"/>
            <a:ext cx="287640" cy="383400"/>
          </a:xfrm>
          <a:prstGeom prst="rect">
            <a:avLst/>
          </a:prstGeom>
          <a:ln w="0">
            <a:noFill/>
          </a:ln>
        </p:spPr>
      </p:pic>
      <p:pic>
        <p:nvPicPr>
          <p:cNvPr id="360" name="" descr=""/>
          <p:cNvPicPr/>
          <p:nvPr/>
        </p:nvPicPr>
        <p:blipFill>
          <a:blip r:embed="rId7"/>
          <a:srcRect l="0" t="55527" r="0" b="27795"/>
          <a:stretch/>
        </p:blipFill>
        <p:spPr>
          <a:xfrm>
            <a:off x="1828800" y="4318920"/>
            <a:ext cx="355680" cy="480600"/>
          </a:xfrm>
          <a:prstGeom prst="rect">
            <a:avLst/>
          </a:prstGeom>
          <a:ln w="0">
            <a:noFill/>
          </a:ln>
        </p:spPr>
      </p:pic>
      <p:pic>
        <p:nvPicPr>
          <p:cNvPr id="361" name="" descr=""/>
          <p:cNvPicPr/>
          <p:nvPr/>
        </p:nvPicPr>
        <p:blipFill>
          <a:blip r:embed="rId8"/>
          <a:srcRect l="0" t="55527" r="0" b="27795"/>
          <a:stretch/>
        </p:blipFill>
        <p:spPr>
          <a:xfrm>
            <a:off x="1600200" y="2718720"/>
            <a:ext cx="355680" cy="480600"/>
          </a:xfrm>
          <a:prstGeom prst="rect">
            <a:avLst/>
          </a:prstGeom>
          <a:ln w="0">
            <a:noFill/>
          </a:ln>
        </p:spPr>
      </p:pic>
      <p:pic>
        <p:nvPicPr>
          <p:cNvPr id="362" name="" descr=""/>
          <p:cNvPicPr/>
          <p:nvPr/>
        </p:nvPicPr>
        <p:blipFill>
          <a:blip r:embed="rId9"/>
          <a:srcRect l="0" t="0" r="19136" b="86691"/>
          <a:stretch/>
        </p:blipFill>
        <p:spPr>
          <a:xfrm>
            <a:off x="4511880" y="2514600"/>
            <a:ext cx="287640" cy="383400"/>
          </a:xfrm>
          <a:prstGeom prst="rect">
            <a:avLst/>
          </a:prstGeom>
          <a:ln w="0">
            <a:noFill/>
          </a:ln>
        </p:spPr>
      </p:pic>
      <p:pic>
        <p:nvPicPr>
          <p:cNvPr id="363" name="" descr=""/>
          <p:cNvPicPr/>
          <p:nvPr/>
        </p:nvPicPr>
        <p:blipFill>
          <a:blip r:embed="rId10"/>
          <a:srcRect l="0" t="25523" r="0" b="61161"/>
          <a:stretch/>
        </p:blipFill>
        <p:spPr>
          <a:xfrm>
            <a:off x="2743200" y="1901160"/>
            <a:ext cx="356040" cy="383760"/>
          </a:xfrm>
          <a:prstGeom prst="rect">
            <a:avLst/>
          </a:prstGeom>
          <a:ln w="0">
            <a:noFill/>
          </a:ln>
        </p:spPr>
      </p:pic>
      <p:pic>
        <p:nvPicPr>
          <p:cNvPr id="364" name="" descr=""/>
          <p:cNvPicPr/>
          <p:nvPr/>
        </p:nvPicPr>
        <p:blipFill>
          <a:blip r:embed="rId11"/>
          <a:srcRect l="0" t="82196" r="0" b="0"/>
          <a:stretch/>
        </p:blipFill>
        <p:spPr>
          <a:xfrm>
            <a:off x="9878400" y="2838600"/>
            <a:ext cx="227520" cy="328320"/>
          </a:xfrm>
          <a:prstGeom prst="rect">
            <a:avLst/>
          </a:prstGeom>
          <a:ln w="0">
            <a:noFill/>
          </a:ln>
        </p:spPr>
      </p:pic>
      <p:pic>
        <p:nvPicPr>
          <p:cNvPr id="365" name="" descr=""/>
          <p:cNvPicPr/>
          <p:nvPr/>
        </p:nvPicPr>
        <p:blipFill>
          <a:blip r:embed="rId12"/>
          <a:srcRect l="0" t="25523" r="0" b="61161"/>
          <a:stretch/>
        </p:blipFill>
        <p:spPr>
          <a:xfrm>
            <a:off x="8714880" y="2237400"/>
            <a:ext cx="356040" cy="383760"/>
          </a:xfrm>
          <a:prstGeom prst="rect">
            <a:avLst/>
          </a:prstGeom>
          <a:ln w="0">
            <a:noFill/>
          </a:ln>
        </p:spPr>
      </p:pic>
      <p:pic>
        <p:nvPicPr>
          <p:cNvPr id="366" name="" descr=""/>
          <p:cNvPicPr/>
          <p:nvPr/>
        </p:nvPicPr>
        <p:blipFill>
          <a:blip r:embed="rId13"/>
          <a:srcRect l="0" t="82196" r="0" b="0"/>
          <a:stretch/>
        </p:blipFill>
        <p:spPr>
          <a:xfrm>
            <a:off x="3429000" y="1728000"/>
            <a:ext cx="227520" cy="328320"/>
          </a:xfrm>
          <a:prstGeom prst="rect">
            <a:avLst/>
          </a:prstGeom>
          <a:ln w="0">
            <a:noFill/>
          </a:ln>
        </p:spPr>
      </p:pic>
      <p:pic>
        <p:nvPicPr>
          <p:cNvPr id="367" name="" descr=""/>
          <p:cNvPicPr/>
          <p:nvPr/>
        </p:nvPicPr>
        <p:blipFill>
          <a:blip r:embed="rId14"/>
          <a:srcRect l="0" t="55527" r="0" b="27795"/>
          <a:stretch/>
        </p:blipFill>
        <p:spPr>
          <a:xfrm>
            <a:off x="8686800" y="2513520"/>
            <a:ext cx="355680" cy="480600"/>
          </a:xfrm>
          <a:prstGeom prst="rect">
            <a:avLst/>
          </a:prstGeom>
          <a:ln w="0">
            <a:noFill/>
          </a:ln>
        </p:spPr>
      </p:pic>
      <p:sp>
        <p:nvSpPr>
          <p:cNvPr id="368" name="CustomShape 5"/>
          <p:cNvSpPr/>
          <p:nvPr/>
        </p:nvSpPr>
        <p:spPr>
          <a:xfrm>
            <a:off x="1422000" y="2415600"/>
            <a:ext cx="45612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pic>
        <p:nvPicPr>
          <p:cNvPr id="369" name="" descr=""/>
          <p:cNvPicPr/>
          <p:nvPr/>
        </p:nvPicPr>
        <p:blipFill>
          <a:blip r:embed="rId15"/>
          <a:srcRect l="0" t="55527" r="0" b="27795"/>
          <a:stretch/>
        </p:blipFill>
        <p:spPr>
          <a:xfrm>
            <a:off x="4444200" y="3633120"/>
            <a:ext cx="355680" cy="480600"/>
          </a:xfrm>
          <a:prstGeom prst="rect">
            <a:avLst/>
          </a:prstGeom>
          <a:ln w="0">
            <a:noFill/>
          </a:ln>
        </p:spPr>
      </p:pic>
      <p:sp>
        <p:nvSpPr>
          <p:cNvPr id="370" name="CustomShape 6"/>
          <p:cNvSpPr/>
          <p:nvPr/>
        </p:nvSpPr>
        <p:spPr>
          <a:xfrm>
            <a:off x="3731760" y="1962000"/>
            <a:ext cx="408240" cy="31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371" name="CustomShape 7"/>
          <p:cNvSpPr/>
          <p:nvPr/>
        </p:nvSpPr>
        <p:spPr>
          <a:xfrm>
            <a:off x="2502000" y="4575960"/>
            <a:ext cx="45612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372" name="CustomShape 8"/>
          <p:cNvSpPr/>
          <p:nvPr/>
        </p:nvSpPr>
        <p:spPr>
          <a:xfrm>
            <a:off x="2502000" y="4575960"/>
            <a:ext cx="45612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373" name="CustomShape 9"/>
          <p:cNvSpPr/>
          <p:nvPr/>
        </p:nvSpPr>
        <p:spPr>
          <a:xfrm>
            <a:off x="2394000" y="4575960"/>
            <a:ext cx="45612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374" name="CustomShape 10"/>
          <p:cNvSpPr/>
          <p:nvPr/>
        </p:nvSpPr>
        <p:spPr>
          <a:xfrm>
            <a:off x="398880" y="59688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Example map of Santander with various sensors located around the city.</a:t>
            </a:r>
            <a:endParaRPr b="0" lang="en-GB" sz="900" spc="-1" strike="noStrike">
              <a:solidFill>
                <a:srgbClr val="000000"/>
              </a:solidFill>
              <a:latin typeface="Arial"/>
            </a:endParaRPr>
          </a:p>
        </p:txBody>
      </p:sp>
      <p:sp>
        <p:nvSpPr>
          <p:cNvPr id="375" name="CustomShape 11"/>
          <p:cNvSpPr/>
          <p:nvPr/>
        </p:nvSpPr>
        <p:spPr>
          <a:xfrm>
            <a:off x="3011760" y="4158000"/>
            <a:ext cx="408240" cy="31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376" name="CustomShape 12"/>
          <p:cNvSpPr/>
          <p:nvPr/>
        </p:nvSpPr>
        <p:spPr>
          <a:xfrm>
            <a:off x="3228120" y="4086360"/>
            <a:ext cx="408240" cy="31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GB" sz="2400" spc="-1" strike="noStrike">
              <a:solidFill>
                <a:srgbClr val="000000"/>
              </a:solidFill>
              <a:latin typeface="Arial"/>
            </a:endParaRPr>
          </a:p>
          <a:p>
            <a:pPr>
              <a:lnSpc>
                <a:spcPct val="100000"/>
              </a:lnSpc>
            </a:pPr>
            <a:r>
              <a:rPr b="1" lang="de-DE" sz="2400" spc="-1" strike="noStrike">
                <a:solidFill>
                  <a:srgbClr val="000000"/>
                </a:solidFill>
                <a:latin typeface="DejaVu Sans"/>
                <a:ea typeface="DejaVu Sans"/>
              </a:rPr>
              <a:t> </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78" name="CustomShape 2"/>
          <p:cNvSpPr/>
          <p:nvPr/>
        </p:nvSpPr>
        <p:spPr>
          <a:xfrm>
            <a:off x="263520" y="6411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GB" sz="900" spc="-1" strike="noStrike">
              <a:solidFill>
                <a:srgbClr val="000000"/>
              </a:solidFill>
              <a:latin typeface="Arial"/>
            </a:endParaRPr>
          </a:p>
        </p:txBody>
      </p:sp>
      <p:sp>
        <p:nvSpPr>
          <p:cNvPr id="379" name="CustomShape 3"/>
          <p:cNvSpPr/>
          <p:nvPr/>
        </p:nvSpPr>
        <p:spPr>
          <a:xfrm>
            <a:off x="6534000" y="1433880"/>
            <a:ext cx="4893480" cy="4798080"/>
          </a:xfrm>
          <a:prstGeom prst="rect">
            <a:avLst/>
          </a:prstGeom>
          <a:noFill/>
          <a:ln w="0">
            <a:noFill/>
          </a:ln>
        </p:spPr>
        <p:style>
          <a:lnRef idx="0"/>
          <a:fillRef idx="0"/>
          <a:effectRef idx="0"/>
          <a:fontRef idx="minor"/>
        </p:style>
        <p:txBody>
          <a:bodyPr lIns="90000" rIns="90000" tIns="45000" bIns="45000" anchor="t">
            <a:noAutofit/>
          </a:bodyPr>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Data from sensors is analysed by banks of computers that analyse information in real-time, which city officials may use to:</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adjust energy usage</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optimise trash pickups for a particular week</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Community-based traffic and navigation apps also help commuters to act as “sensors” themselves.</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 open-sourced data also benefits citizens and tourists, who can, for example: point their phone at a bus stop to know the arrival times, or know if parking spaces are available in a general area.</a:t>
            </a:r>
            <a:endParaRPr b="0" lang="en-GB" sz="1800" spc="-1" strike="noStrike">
              <a:solidFill>
                <a:srgbClr val="000000"/>
              </a:solidFill>
              <a:latin typeface="Arial"/>
            </a:endParaRPr>
          </a:p>
        </p:txBody>
      </p:sp>
      <p:pic>
        <p:nvPicPr>
          <p:cNvPr id="380" name="" descr=""/>
          <p:cNvPicPr/>
          <p:nvPr/>
        </p:nvPicPr>
        <p:blipFill>
          <a:blip r:embed="rId1"/>
          <a:stretch/>
        </p:blipFill>
        <p:spPr>
          <a:xfrm>
            <a:off x="457200" y="1370160"/>
            <a:ext cx="5485320" cy="4572720"/>
          </a:xfrm>
          <a:prstGeom prst="rect">
            <a:avLst/>
          </a:prstGeom>
          <a:ln w="0">
            <a:noFill/>
          </a:ln>
        </p:spPr>
      </p:pic>
      <p:pic>
        <p:nvPicPr>
          <p:cNvPr id="381" name="" descr=""/>
          <p:cNvPicPr/>
          <p:nvPr/>
        </p:nvPicPr>
        <p:blipFill>
          <a:blip r:embed="rId2"/>
          <a:srcRect l="0" t="25523" r="0" b="61161"/>
          <a:stretch/>
        </p:blipFill>
        <p:spPr>
          <a:xfrm>
            <a:off x="4443480" y="2815920"/>
            <a:ext cx="356040" cy="383760"/>
          </a:xfrm>
          <a:prstGeom prst="rect">
            <a:avLst/>
          </a:prstGeom>
          <a:ln w="0">
            <a:noFill/>
          </a:ln>
        </p:spPr>
      </p:pic>
      <p:pic>
        <p:nvPicPr>
          <p:cNvPr id="382" name="" descr=""/>
          <p:cNvPicPr/>
          <p:nvPr/>
        </p:nvPicPr>
        <p:blipFill>
          <a:blip r:embed="rId3"/>
          <a:srcRect l="0" t="0" r="19136" b="86691"/>
          <a:stretch/>
        </p:blipFill>
        <p:spPr>
          <a:xfrm>
            <a:off x="4054680" y="1600560"/>
            <a:ext cx="287640" cy="383400"/>
          </a:xfrm>
          <a:prstGeom prst="rect">
            <a:avLst/>
          </a:prstGeom>
          <a:ln w="0">
            <a:noFill/>
          </a:ln>
        </p:spPr>
      </p:pic>
      <p:pic>
        <p:nvPicPr>
          <p:cNvPr id="383" name="" descr=""/>
          <p:cNvPicPr/>
          <p:nvPr/>
        </p:nvPicPr>
        <p:blipFill>
          <a:blip r:embed="rId4"/>
          <a:srcRect l="0" t="82196" r="0" b="0"/>
          <a:stretch/>
        </p:blipFill>
        <p:spPr>
          <a:xfrm>
            <a:off x="2743200" y="4242960"/>
            <a:ext cx="227520" cy="328320"/>
          </a:xfrm>
          <a:prstGeom prst="rect">
            <a:avLst/>
          </a:prstGeom>
          <a:ln w="0">
            <a:noFill/>
          </a:ln>
        </p:spPr>
      </p:pic>
      <p:pic>
        <p:nvPicPr>
          <p:cNvPr id="384" name="" descr=""/>
          <p:cNvPicPr/>
          <p:nvPr/>
        </p:nvPicPr>
        <p:blipFill>
          <a:blip r:embed="rId5"/>
          <a:srcRect l="0" t="55527" r="0" b="27795"/>
          <a:stretch/>
        </p:blipFill>
        <p:spPr>
          <a:xfrm>
            <a:off x="4443840" y="3633480"/>
            <a:ext cx="355680" cy="480600"/>
          </a:xfrm>
          <a:prstGeom prst="rect">
            <a:avLst/>
          </a:prstGeom>
          <a:ln w="0">
            <a:noFill/>
          </a:ln>
        </p:spPr>
      </p:pic>
      <p:pic>
        <p:nvPicPr>
          <p:cNvPr id="385" name="" descr=""/>
          <p:cNvPicPr/>
          <p:nvPr/>
        </p:nvPicPr>
        <p:blipFill>
          <a:blip r:embed="rId6"/>
          <a:srcRect l="0" t="0" r="19136" b="86691"/>
          <a:stretch/>
        </p:blipFill>
        <p:spPr>
          <a:xfrm>
            <a:off x="4740480" y="3273480"/>
            <a:ext cx="287640" cy="383400"/>
          </a:xfrm>
          <a:prstGeom prst="rect">
            <a:avLst/>
          </a:prstGeom>
          <a:ln w="0">
            <a:noFill/>
          </a:ln>
        </p:spPr>
      </p:pic>
      <p:pic>
        <p:nvPicPr>
          <p:cNvPr id="386" name="" descr=""/>
          <p:cNvPicPr/>
          <p:nvPr/>
        </p:nvPicPr>
        <p:blipFill>
          <a:blip r:embed="rId7"/>
          <a:srcRect l="0" t="55527" r="0" b="27795"/>
          <a:stretch/>
        </p:blipFill>
        <p:spPr>
          <a:xfrm>
            <a:off x="1828800" y="4319280"/>
            <a:ext cx="355680" cy="480600"/>
          </a:xfrm>
          <a:prstGeom prst="rect">
            <a:avLst/>
          </a:prstGeom>
          <a:ln w="0">
            <a:noFill/>
          </a:ln>
        </p:spPr>
      </p:pic>
      <p:pic>
        <p:nvPicPr>
          <p:cNvPr id="387" name="" descr=""/>
          <p:cNvPicPr/>
          <p:nvPr/>
        </p:nvPicPr>
        <p:blipFill>
          <a:blip r:embed="rId8"/>
          <a:srcRect l="0" t="55527" r="0" b="27795"/>
          <a:stretch/>
        </p:blipFill>
        <p:spPr>
          <a:xfrm>
            <a:off x="1600200" y="2719080"/>
            <a:ext cx="355680" cy="480600"/>
          </a:xfrm>
          <a:prstGeom prst="rect">
            <a:avLst/>
          </a:prstGeom>
          <a:ln w="0">
            <a:noFill/>
          </a:ln>
        </p:spPr>
      </p:pic>
      <p:pic>
        <p:nvPicPr>
          <p:cNvPr id="388" name="" descr=""/>
          <p:cNvPicPr/>
          <p:nvPr/>
        </p:nvPicPr>
        <p:blipFill>
          <a:blip r:embed="rId9"/>
          <a:srcRect l="0" t="0" r="19136" b="86691"/>
          <a:stretch/>
        </p:blipFill>
        <p:spPr>
          <a:xfrm>
            <a:off x="4511880" y="2514960"/>
            <a:ext cx="287640" cy="383400"/>
          </a:xfrm>
          <a:prstGeom prst="rect">
            <a:avLst/>
          </a:prstGeom>
          <a:ln w="0">
            <a:noFill/>
          </a:ln>
        </p:spPr>
      </p:pic>
      <p:pic>
        <p:nvPicPr>
          <p:cNvPr id="389" name="" descr=""/>
          <p:cNvPicPr/>
          <p:nvPr/>
        </p:nvPicPr>
        <p:blipFill>
          <a:blip r:embed="rId10"/>
          <a:srcRect l="0" t="25523" r="0" b="61161"/>
          <a:stretch/>
        </p:blipFill>
        <p:spPr>
          <a:xfrm>
            <a:off x="2743200" y="1901520"/>
            <a:ext cx="356040" cy="383760"/>
          </a:xfrm>
          <a:prstGeom prst="rect">
            <a:avLst/>
          </a:prstGeom>
          <a:ln w="0">
            <a:noFill/>
          </a:ln>
        </p:spPr>
      </p:pic>
      <p:pic>
        <p:nvPicPr>
          <p:cNvPr id="390" name="" descr=""/>
          <p:cNvPicPr/>
          <p:nvPr/>
        </p:nvPicPr>
        <p:blipFill>
          <a:blip r:embed="rId11"/>
          <a:srcRect l="0" t="82196" r="0" b="0"/>
          <a:stretch/>
        </p:blipFill>
        <p:spPr>
          <a:xfrm>
            <a:off x="3429000" y="1728360"/>
            <a:ext cx="227520" cy="328320"/>
          </a:xfrm>
          <a:prstGeom prst="rect">
            <a:avLst/>
          </a:prstGeom>
          <a:ln w="0">
            <a:noFill/>
          </a:ln>
        </p:spPr>
      </p:pic>
      <p:sp>
        <p:nvSpPr>
          <p:cNvPr id="391" name="CustomShape 4"/>
          <p:cNvSpPr/>
          <p:nvPr/>
        </p:nvSpPr>
        <p:spPr>
          <a:xfrm>
            <a:off x="1422000" y="2415960"/>
            <a:ext cx="45612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pic>
        <p:nvPicPr>
          <p:cNvPr id="392" name="" descr=""/>
          <p:cNvPicPr/>
          <p:nvPr/>
        </p:nvPicPr>
        <p:blipFill>
          <a:blip r:embed="rId12"/>
          <a:srcRect l="0" t="55527" r="0" b="27795"/>
          <a:stretch/>
        </p:blipFill>
        <p:spPr>
          <a:xfrm>
            <a:off x="4444200" y="3633480"/>
            <a:ext cx="355680" cy="480600"/>
          </a:xfrm>
          <a:prstGeom prst="rect">
            <a:avLst/>
          </a:prstGeom>
          <a:ln w="0">
            <a:noFill/>
          </a:ln>
        </p:spPr>
      </p:pic>
      <p:sp>
        <p:nvSpPr>
          <p:cNvPr id="393" name="CustomShape 5"/>
          <p:cNvSpPr/>
          <p:nvPr/>
        </p:nvSpPr>
        <p:spPr>
          <a:xfrm>
            <a:off x="3731760" y="1962360"/>
            <a:ext cx="408240" cy="31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394" name="CustomShape 6"/>
          <p:cNvSpPr/>
          <p:nvPr/>
        </p:nvSpPr>
        <p:spPr>
          <a:xfrm>
            <a:off x="2502000" y="4575960"/>
            <a:ext cx="45612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395" name="CustomShape 7"/>
          <p:cNvSpPr/>
          <p:nvPr/>
        </p:nvSpPr>
        <p:spPr>
          <a:xfrm>
            <a:off x="2394000" y="4575960"/>
            <a:ext cx="45612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396" name="CustomShape 8"/>
          <p:cNvSpPr/>
          <p:nvPr/>
        </p:nvSpPr>
        <p:spPr>
          <a:xfrm>
            <a:off x="398880" y="59688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Example map of Santander with various sensors located around the city.</a:t>
            </a:r>
            <a:endParaRPr b="0" lang="en-GB" sz="900" spc="-1" strike="noStrike">
              <a:solidFill>
                <a:srgbClr val="000000"/>
              </a:solidFill>
              <a:latin typeface="Arial"/>
            </a:endParaRPr>
          </a:p>
        </p:txBody>
      </p:sp>
      <p:sp>
        <p:nvSpPr>
          <p:cNvPr id="397" name="CustomShape 9"/>
          <p:cNvSpPr/>
          <p:nvPr/>
        </p:nvSpPr>
        <p:spPr>
          <a:xfrm>
            <a:off x="4079520" y="5727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 OpenStreetMap contributors</a:t>
            </a:r>
            <a:endParaRPr b="0" lang="en-GB" sz="900" spc="-1" strike="noStrike">
              <a:solidFill>
                <a:srgbClr val="000000"/>
              </a:solidFill>
              <a:latin typeface="Arial"/>
            </a:endParaRPr>
          </a:p>
        </p:txBody>
      </p:sp>
      <p:sp>
        <p:nvSpPr>
          <p:cNvPr id="398" name="CustomShape 10"/>
          <p:cNvSpPr/>
          <p:nvPr/>
        </p:nvSpPr>
        <p:spPr>
          <a:xfrm>
            <a:off x="3011760" y="4158000"/>
            <a:ext cx="408240" cy="31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399" name="CustomShape 11"/>
          <p:cNvSpPr/>
          <p:nvPr/>
        </p:nvSpPr>
        <p:spPr>
          <a:xfrm>
            <a:off x="3228120" y="4086360"/>
            <a:ext cx="408240" cy="31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Value of Data</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401" name="" descr=""/>
          <p:cNvPicPr/>
          <p:nvPr/>
        </p:nvPicPr>
        <p:blipFill>
          <a:blip r:embed="rId1"/>
          <a:stretch/>
        </p:blipFill>
        <p:spPr>
          <a:xfrm>
            <a:off x="1828800" y="1475640"/>
            <a:ext cx="5941080" cy="49226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Value of Data – Smart Parking</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403" name="" descr=""/>
          <p:cNvPicPr/>
          <p:nvPr/>
        </p:nvPicPr>
        <p:blipFill>
          <a:blip r:embed="rId1"/>
          <a:stretch/>
        </p:blipFill>
        <p:spPr>
          <a:xfrm>
            <a:off x="1828800" y="1448280"/>
            <a:ext cx="7998480" cy="4950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3"/>
          <p:cNvSpPr/>
          <p:nvPr/>
        </p:nvSpPr>
        <p:spPr>
          <a:xfrm>
            <a:off x="335520" y="764640"/>
            <a:ext cx="10739880" cy="49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Course Organization</a:t>
            </a:r>
            <a:endParaRPr b="0" lang="en-GB" sz="2400" spc="-1" strike="noStrike">
              <a:solidFill>
                <a:srgbClr val="000000"/>
              </a:solidFill>
              <a:latin typeface="Arial"/>
            </a:endParaRPr>
          </a:p>
        </p:txBody>
      </p:sp>
      <p:sp>
        <p:nvSpPr>
          <p:cNvPr id="281" name="CustomShape 14"/>
          <p:cNvSpPr/>
          <p:nvPr/>
        </p:nvSpPr>
        <p:spPr>
          <a:xfrm>
            <a:off x="335520" y="1268280"/>
            <a:ext cx="10739880" cy="5027400"/>
          </a:xfrm>
          <a:prstGeom prst="rect">
            <a:avLst/>
          </a:prstGeom>
          <a:noFill/>
          <a:ln w="0">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Questions? Write us an email: </a:t>
            </a:r>
            <a:r>
              <a:rPr b="0" lang="en-GB" sz="1800" spc="-1" strike="noStrike" u="sng">
                <a:solidFill>
                  <a:srgbClr val="000000"/>
                </a:solidFill>
                <a:uFillTx/>
                <a:latin typeface="DejaVu Sans"/>
                <a:ea typeface="DejaVu Sans"/>
              </a:rPr>
              <a:t>etce-etce@tu-clausthal.de</a:t>
            </a:r>
            <a:r>
              <a:rPr b="0" lang="en-GB"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We will </a:t>
            </a:r>
            <a:r>
              <a:rPr b="1" lang="en-GB" sz="1800" spc="-1" strike="noStrike" u="sng">
                <a:solidFill>
                  <a:srgbClr val="c9211e"/>
                </a:solidFill>
                <a:uFillTx/>
                <a:latin typeface="DejaVu Sans"/>
                <a:ea typeface="DejaVu Sans"/>
              </a:rPr>
              <a:t>only</a:t>
            </a:r>
            <a:r>
              <a:rPr b="1" lang="en-GB" sz="1800" spc="-1" strike="noStrike">
                <a:solidFill>
                  <a:srgbClr val="000000"/>
                </a:solidFill>
                <a:latin typeface="DejaVu Sans"/>
                <a:ea typeface="DejaVu Sans"/>
              </a:rPr>
              <a:t> respond to</a:t>
            </a:r>
            <a:endParaRPr b="0" lang="en-GB" sz="1800" spc="-1" strike="noStrike">
              <a:solidFill>
                <a:srgbClr val="000000"/>
              </a:solidFill>
              <a:latin typeface="Arial"/>
            </a:endParaRPr>
          </a:p>
          <a:p>
            <a:pPr algn="ctr">
              <a:lnSpc>
                <a:spcPct val="100000"/>
              </a:lnSpc>
              <a:spcBef>
                <a:spcPts val="360"/>
              </a:spcBef>
            </a:pPr>
            <a:r>
              <a:rPr b="1" lang="en-GB" sz="1800" spc="-1" strike="noStrike">
                <a:solidFill>
                  <a:srgbClr val="000000"/>
                </a:solidFill>
                <a:latin typeface="DejaVu Sans"/>
                <a:ea typeface="DejaVu Sans"/>
              </a:rPr>
              <a:t>emails written to this specific email address!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A Data-Driven Smart CE Framework </a:t>
            </a:r>
            <a:endParaRPr b="0" lang="en-GB" sz="2400" spc="-1" strike="noStrike">
              <a:solidFill>
                <a:srgbClr val="000000"/>
              </a:solidFill>
              <a:latin typeface="Arial"/>
            </a:endParaRPr>
          </a:p>
        </p:txBody>
      </p:sp>
      <p:sp>
        <p:nvSpPr>
          <p:cNvPr id="405" name="CustomShape 2"/>
          <p:cNvSpPr/>
          <p:nvPr/>
        </p:nvSpPr>
        <p:spPr>
          <a:xfrm>
            <a:off x="263520" y="6411600"/>
            <a:ext cx="88743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406" name="" descr=""/>
          <p:cNvPicPr/>
          <p:nvPr/>
        </p:nvPicPr>
        <p:blipFill>
          <a:blip r:embed="rId1"/>
          <a:stretch/>
        </p:blipFill>
        <p:spPr>
          <a:xfrm>
            <a:off x="349200" y="1347480"/>
            <a:ext cx="11088360" cy="48538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So what is the Internet of Things?</a:t>
            </a:r>
            <a:endParaRPr b="0" lang="en-GB" sz="3000" spc="-1" strike="noStrike">
              <a:solidFill>
                <a:srgbClr val="000000"/>
              </a:solidFill>
              <a:latin typeface="Arial"/>
            </a:endParaRPr>
          </a:p>
        </p:txBody>
      </p:sp>
      <p:sp>
        <p:nvSpPr>
          <p:cNvPr id="408" name="CustomShape 2"/>
          <p:cNvSpPr/>
          <p:nvPr/>
        </p:nvSpPr>
        <p:spPr>
          <a:xfrm>
            <a:off x="335520" y="2906640"/>
            <a:ext cx="10745640" cy="1492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10"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u="sng">
                <a:solidFill>
                  <a:srgbClr val="ffffff"/>
                </a:solidFill>
                <a:uFillTx/>
                <a:latin typeface="DejaVu Sans"/>
                <a:ea typeface="DejaVu Sans"/>
              </a:rPr>
              <a:t>Cambridge Dictionary:</a:t>
            </a:r>
            <a:r>
              <a:rPr b="0" lang="en-US" sz="1800" spc="-1" strike="noStrike">
                <a:solidFill>
                  <a:srgbClr val="ffffff"/>
                </a:solidFill>
                <a:latin typeface="DejaVu Sans"/>
                <a:ea typeface="DejaVu Sans"/>
              </a:rPr>
              <a:t> </a:t>
            </a:r>
            <a:r>
              <a:rPr b="0" i="1" lang="en-US" sz="1800" spc="-1" strike="noStrike">
                <a:solidFill>
                  <a:srgbClr val="ffffff"/>
                </a:solidFill>
                <a:latin typeface="DejaVu Sans"/>
                <a:ea typeface="DejaVu Sans"/>
              </a:rPr>
              <a:t>“Objects with computing devices in them that are able to connect to each other and exchange data using the internet.”</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12"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sp>
        <p:nvSpPr>
          <p:cNvPr id="413" name="CustomShape 3"/>
          <p:cNvSpPr/>
          <p:nvPr/>
        </p:nvSpPr>
        <p:spPr>
          <a:xfrm>
            <a:off x="335520" y="2859120"/>
            <a:ext cx="10649880" cy="922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pPr>
            <a:r>
              <a:rPr b="0" lang="en-US" sz="1800" spc="-1" strike="noStrike" u="sng">
                <a:solidFill>
                  <a:srgbClr val="000000"/>
                </a:solidFill>
                <a:uFillTx/>
                <a:latin typeface="DejaVu Sans"/>
                <a:ea typeface="DejaVu Sans"/>
              </a:rPr>
              <a:t>Cambridge Dictionary:</a:t>
            </a:r>
            <a:r>
              <a:rPr b="0"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“Objects with computing devices in them that are able to connect to each other and exchange data using the internet.”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15"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16" name="CustomShape 3"/>
          <p:cNvSpPr/>
          <p:nvPr/>
        </p:nvSpPr>
        <p:spPr>
          <a:xfrm>
            <a:off x="263520" y="6411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17" name="CustomShape 4"/>
          <p:cNvSpPr/>
          <p:nvPr/>
        </p:nvSpPr>
        <p:spPr>
          <a:xfrm>
            <a:off x="335520" y="1560600"/>
            <a:ext cx="10784880" cy="1277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19"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20" name="CustomShape 3"/>
          <p:cNvSpPr/>
          <p:nvPr/>
        </p:nvSpPr>
        <p:spPr>
          <a:xfrm>
            <a:off x="263520" y="6411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21" name="CustomShape 4"/>
          <p:cNvSpPr/>
          <p:nvPr/>
        </p:nvSpPr>
        <p:spPr>
          <a:xfrm>
            <a:off x="335520" y="1560600"/>
            <a:ext cx="10784880" cy="1277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GB" sz="1800" spc="-1" strike="noStrike">
              <a:solidFill>
                <a:srgbClr val="000000"/>
              </a:solidFill>
              <a:latin typeface="Arial"/>
            </a:endParaRPr>
          </a:p>
        </p:txBody>
      </p:sp>
      <p:sp>
        <p:nvSpPr>
          <p:cNvPr id="422" name="CustomShape 5"/>
          <p:cNvSpPr/>
          <p:nvPr/>
        </p:nvSpPr>
        <p:spPr>
          <a:xfrm>
            <a:off x="335520" y="3092400"/>
            <a:ext cx="10784880" cy="1597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24"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25" name="CustomShape 3"/>
          <p:cNvSpPr/>
          <p:nvPr/>
        </p:nvSpPr>
        <p:spPr>
          <a:xfrm>
            <a:off x="263520" y="6411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426" name="CustomShape 4"/>
          <p:cNvSpPr/>
          <p:nvPr/>
        </p:nvSpPr>
        <p:spPr>
          <a:xfrm>
            <a:off x="335520" y="1560600"/>
            <a:ext cx="10784880" cy="1277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GB" sz="1800" spc="-1" strike="noStrike">
              <a:solidFill>
                <a:srgbClr val="000000"/>
              </a:solidFill>
              <a:latin typeface="Arial"/>
            </a:endParaRPr>
          </a:p>
        </p:txBody>
      </p:sp>
      <p:sp>
        <p:nvSpPr>
          <p:cNvPr id="427" name="CustomShape 5"/>
          <p:cNvSpPr/>
          <p:nvPr/>
        </p:nvSpPr>
        <p:spPr>
          <a:xfrm>
            <a:off x="335520" y="3092400"/>
            <a:ext cx="10784880" cy="15976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GB" sz="1800" spc="-1" strike="noStrike">
              <a:solidFill>
                <a:srgbClr val="000000"/>
              </a:solidFill>
              <a:latin typeface="Arial"/>
            </a:endParaRPr>
          </a:p>
        </p:txBody>
      </p:sp>
      <p:sp>
        <p:nvSpPr>
          <p:cNvPr id="428" name="CustomShape 6"/>
          <p:cNvSpPr/>
          <p:nvPr/>
        </p:nvSpPr>
        <p:spPr>
          <a:xfrm>
            <a:off x="335520" y="4944600"/>
            <a:ext cx="10784880" cy="12772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200" spc="-1" strike="noStrike" u="sng">
                <a:solidFill>
                  <a:srgbClr val="0000ff"/>
                </a:solidFill>
                <a:uFillTx/>
                <a:latin typeface="DejaVu Sans"/>
                <a:ea typeface="DejaVu Sans"/>
                <a:hlinkClick r:id="rId1"/>
              </a:rPr>
              <a:t>http://internetofthingsagenda.techtarget.com</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What‘s next?</a:t>
            </a:r>
            <a:endParaRPr b="0" lang="en-GB" sz="2400" spc="-1" strike="noStrike">
              <a:solidFill>
                <a:srgbClr val="000000"/>
              </a:solidFill>
              <a:latin typeface="Arial"/>
            </a:endParaRPr>
          </a:p>
        </p:txBody>
      </p:sp>
      <p:pic>
        <p:nvPicPr>
          <p:cNvPr id="430" name="Grafik 6" descr=""/>
          <p:cNvPicPr/>
          <p:nvPr/>
        </p:nvPicPr>
        <p:blipFill>
          <a:blip r:embed="rId1"/>
          <a:stretch/>
        </p:blipFill>
        <p:spPr>
          <a:xfrm>
            <a:off x="1656360" y="1202400"/>
            <a:ext cx="8532000" cy="52020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Sensors</a:t>
            </a:r>
            <a:endParaRPr b="0" lang="en-GB" sz="3000" spc="-1" strike="noStrike">
              <a:solidFill>
                <a:srgbClr val="000000"/>
              </a:solidFill>
              <a:latin typeface="Arial"/>
            </a:endParaRPr>
          </a:p>
        </p:txBody>
      </p:sp>
      <p:sp>
        <p:nvSpPr>
          <p:cNvPr id="432" name="CustomShape 2"/>
          <p:cNvSpPr/>
          <p:nvPr/>
        </p:nvSpPr>
        <p:spPr>
          <a:xfrm>
            <a:off x="335520" y="2906640"/>
            <a:ext cx="10745640" cy="1492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Conventional Sensors</a:t>
            </a:r>
            <a:endParaRPr b="0" lang="en-GB" sz="2400" spc="-1" strike="noStrike">
              <a:solidFill>
                <a:srgbClr val="000000"/>
              </a:solidFill>
              <a:latin typeface="Arial"/>
            </a:endParaRPr>
          </a:p>
        </p:txBody>
      </p:sp>
      <p:sp>
        <p:nvSpPr>
          <p:cNvPr id="434"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Status values:</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Deliver a defined (voltage) value once the measurement event has occurred.</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Examples: </a:t>
            </a:r>
            <a:endParaRPr b="0" lang="en-GB"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Push-button</a:t>
            </a:r>
            <a:endParaRPr b="0" lang="en-GB"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Reed switch</a:t>
            </a:r>
            <a:endParaRPr b="0" lang="en-GB"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Hall sensors</a:t>
            </a:r>
            <a:endParaRPr b="0" lang="en-GB"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Light barriers</a:t>
            </a:r>
            <a:endParaRPr b="0" lang="en-GB"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Temperature/(ultra) sound/radar sensors</a:t>
            </a:r>
            <a:endParaRPr b="0" lang="en-GB" sz="1800" spc="-1" strike="noStrike">
              <a:solidFill>
                <a:srgbClr val="000000"/>
              </a:solidFill>
              <a:latin typeface="Arial"/>
            </a:endParaRPr>
          </a:p>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Continuous values:</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Provide a continuous value (e.g. voltage value) depending on the measured value </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requires A/D converter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Back to the Lecture</a:t>
            </a:r>
            <a:endParaRPr b="0" lang="en-GB" sz="3000" spc="-1" strike="noStrike">
              <a:solidFill>
                <a:srgbClr val="000000"/>
              </a:solidFill>
              <a:latin typeface="Arial"/>
            </a:endParaRPr>
          </a:p>
        </p:txBody>
      </p:sp>
      <p:sp>
        <p:nvSpPr>
          <p:cNvPr id="283" name="CustomShape 2"/>
          <p:cNvSpPr/>
          <p:nvPr/>
        </p:nvSpPr>
        <p:spPr>
          <a:xfrm>
            <a:off x="335520" y="2906640"/>
            <a:ext cx="10745640" cy="1492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Temperature Sensors – Overview </a:t>
            </a:r>
            <a:endParaRPr b="0" lang="en-GB" sz="2400" spc="-1" strike="noStrike">
              <a:solidFill>
                <a:srgbClr val="000000"/>
              </a:solidFill>
              <a:latin typeface="Arial"/>
            </a:endParaRPr>
          </a:p>
        </p:txBody>
      </p:sp>
      <p:sp>
        <p:nvSpPr>
          <p:cNvPr id="436" name="CustomShape 2"/>
          <p:cNvSpPr/>
          <p:nvPr/>
        </p:nvSpPr>
        <p:spPr>
          <a:xfrm>
            <a:off x="263520" y="6447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https://www.te.com/usa-en/industries/sensor-solutions/insights/temperature-sensor-insights.html</a:t>
            </a:r>
            <a:endParaRPr b="0" lang="en-GB" sz="900" spc="-1" strike="noStrike">
              <a:solidFill>
                <a:srgbClr val="000000"/>
              </a:solidFill>
              <a:latin typeface="Arial"/>
            </a:endParaRPr>
          </a:p>
        </p:txBody>
      </p:sp>
      <p:graphicFrame>
        <p:nvGraphicFramePr>
          <p:cNvPr id="437" name="Table 3"/>
          <p:cNvGraphicFramePr/>
          <p:nvPr/>
        </p:nvGraphicFramePr>
        <p:xfrm>
          <a:off x="437040" y="1312200"/>
          <a:ext cx="10728000" cy="4694400"/>
        </p:xfrm>
        <a:graphic>
          <a:graphicData uri="http://schemas.openxmlformats.org/drawingml/2006/table">
            <a:tbl>
              <a:tblPr/>
              <a:tblGrid>
                <a:gridCol w="1688760"/>
                <a:gridCol w="1333440"/>
                <a:gridCol w="2039400"/>
                <a:gridCol w="2089800"/>
                <a:gridCol w="2091240"/>
                <a:gridCol w="1485720"/>
              </a:tblGrid>
              <a:tr h="487800">
                <a:tc>
                  <a:txBody>
                    <a:bodyPr lIns="90000" rIns="90000" anchor="t">
                      <a:noAutofit/>
                    </a:bodyPr>
                    <a:p>
                      <a:pPr>
                        <a:lnSpc>
                          <a:spcPct val="100000"/>
                        </a:lnSpc>
                      </a:pPr>
                      <a:r>
                        <a:rPr b="0" lang="en-US" sz="1300" spc="-1" strike="noStrike">
                          <a:solidFill>
                            <a:srgbClr val="000000"/>
                          </a:solidFill>
                          <a:latin typeface="DejaVu Sans"/>
                        </a:rPr>
                        <a:t>Type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NTC Thermistors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Thermocouple</a:t>
                      </a:r>
                      <a:endParaRPr b="0" lang="en-GB" sz="1300" spc="-1" strike="noStrike">
                        <a:solidFill>
                          <a:srgbClr val="000000"/>
                        </a:solidFill>
                        <a:latin typeface="Arial"/>
                      </a:endParaRPr>
                    </a:p>
                    <a:p>
                      <a:pPr>
                        <a:lnSpc>
                          <a:spcPct val="100000"/>
                        </a:lnSpc>
                      </a:pPr>
                      <a:r>
                        <a:rPr b="1" lang="en-US" sz="1300" spc="-1" strike="noStrike">
                          <a:solidFill>
                            <a:srgbClr val="000000"/>
                          </a:solidFill>
                          <a:latin typeface="DejaVu Sans"/>
                        </a:rPr>
                        <a:t>Sensors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Platinum Sensors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Thermopiles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Digital Sensors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r>
              <a:tr h="1081800">
                <a:tc>
                  <a:txBody>
                    <a:bodyPr lIns="90000" rIns="90000" anchor="t">
                      <a:noAutofit/>
                    </a:bodyPr>
                    <a:p>
                      <a:pPr>
                        <a:lnSpc>
                          <a:spcPct val="100000"/>
                        </a:lnSpc>
                      </a:pPr>
                      <a:r>
                        <a:rPr b="0" lang="en-US" sz="1300" spc="-1" strike="noStrike">
                          <a:solidFill>
                            <a:srgbClr val="000000"/>
                          </a:solidFill>
                          <a:latin typeface="DejaVu Sans"/>
                        </a:rPr>
                        <a:t>Features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Small Size</a:t>
                      </a:r>
                      <a:endParaRPr b="0" lang="en-GB" sz="1300" spc="-1" strike="noStrike">
                        <a:solidFill>
                          <a:srgbClr val="000000"/>
                        </a:solidFill>
                        <a:latin typeface="Arial"/>
                      </a:endParaRPr>
                    </a:p>
                    <a:p>
                      <a:pPr>
                        <a:lnSpc>
                          <a:spcPct val="100000"/>
                        </a:lnSpc>
                      </a:pPr>
                      <a:r>
                        <a:rPr b="0" lang="en-US" sz="1300" spc="-1" strike="noStrike">
                          <a:solidFill>
                            <a:srgbClr val="000000"/>
                          </a:solidFill>
                          <a:latin typeface="DejaVu Sans"/>
                        </a:rPr>
                        <a:t>High sensitivity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Extremely small Size, High temperature,</a:t>
                      </a:r>
                      <a:endParaRPr b="0" lang="en-GB" sz="1300" spc="-1" strike="noStrike">
                        <a:solidFill>
                          <a:srgbClr val="000000"/>
                        </a:solidFill>
                        <a:latin typeface="Arial"/>
                      </a:endParaRPr>
                    </a:p>
                    <a:p>
                      <a:pPr>
                        <a:lnSpc>
                          <a:spcPct val="100000"/>
                        </a:lnSpc>
                      </a:pPr>
                      <a:r>
                        <a:rPr b="0" lang="en-US" sz="1300" spc="-1" strike="noStrike">
                          <a:solidFill>
                            <a:srgbClr val="000000"/>
                          </a:solidFill>
                          <a:latin typeface="DejaVu Sans"/>
                        </a:rPr>
                        <a:t>Rugged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Superior long-term stability, PTC (Positive Temp. Coefficient) Linear output, Rugged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Non-contact sensor,</a:t>
                      </a:r>
                      <a:endParaRPr b="0" lang="en-GB" sz="1300" spc="-1" strike="noStrike">
                        <a:solidFill>
                          <a:srgbClr val="000000"/>
                        </a:solidFill>
                        <a:latin typeface="Arial"/>
                      </a:endParaRPr>
                    </a:p>
                    <a:p>
                      <a:pPr>
                        <a:lnSpc>
                          <a:spcPct val="100000"/>
                        </a:lnSpc>
                      </a:pPr>
                      <a:r>
                        <a:rPr b="0" lang="en-US" sz="1300" spc="-1" strike="noStrike">
                          <a:solidFill>
                            <a:srgbClr val="000000"/>
                          </a:solidFill>
                          <a:latin typeface="DejaVu Sans"/>
                        </a:rPr>
                        <a:t>High temperature, can take measurements from several meters away.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Ease of use,</a:t>
                      </a:r>
                      <a:endParaRPr b="0" lang="en-GB" sz="1300" spc="-1" strike="noStrike">
                        <a:solidFill>
                          <a:srgbClr val="000000"/>
                        </a:solidFill>
                        <a:latin typeface="Arial"/>
                      </a:endParaRPr>
                    </a:p>
                    <a:p>
                      <a:pPr>
                        <a:lnSpc>
                          <a:spcPct val="100000"/>
                        </a:lnSpc>
                      </a:pPr>
                      <a:r>
                        <a:rPr b="0" lang="en-US" sz="1300" spc="-1" strike="noStrike">
                          <a:solidFill>
                            <a:srgbClr val="000000"/>
                          </a:solidFill>
                          <a:latin typeface="DejaVu Sans"/>
                        </a:rPr>
                        <a:t>Board mounting,</a:t>
                      </a:r>
                      <a:endParaRPr b="0" lang="en-GB" sz="1300" spc="-1" strike="noStrike">
                        <a:solidFill>
                          <a:srgbClr val="000000"/>
                        </a:solidFill>
                        <a:latin typeface="Arial"/>
                      </a:endParaRPr>
                    </a:p>
                    <a:p>
                      <a:pPr>
                        <a:lnSpc>
                          <a:spcPct val="100000"/>
                        </a:lnSpc>
                      </a:pPr>
                      <a:r>
                        <a:rPr b="0" lang="en-US" sz="1300" spc="-1" strike="noStrike">
                          <a:solidFill>
                            <a:srgbClr val="000000"/>
                          </a:solidFill>
                          <a:latin typeface="DejaVu Sans"/>
                        </a:rPr>
                        <a:t>Small size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r h="487800">
                <a:tc>
                  <a:txBody>
                    <a:bodyPr lIns="90000" rIns="90000" anchor="t">
                      <a:noAutofit/>
                    </a:bodyPr>
                    <a:p>
                      <a:pPr>
                        <a:lnSpc>
                          <a:spcPct val="100000"/>
                        </a:lnSpc>
                      </a:pPr>
                      <a:r>
                        <a:rPr b="0" lang="en-US" sz="1300" spc="-1" strike="noStrike">
                          <a:solidFill>
                            <a:srgbClr val="000000"/>
                          </a:solidFill>
                          <a:latin typeface="DejaVu Sans"/>
                        </a:rPr>
                        <a:t>Range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-150°C to 300°C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-270°C to 1800°C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-200°C to 600°C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-270°C to 2000°C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-150°C to 300°C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r>
              <a:tr h="487800">
                <a:tc>
                  <a:txBody>
                    <a:bodyPr lIns="90000" rIns="90000" anchor="t">
                      <a:noAutofit/>
                    </a:bodyPr>
                    <a:p>
                      <a:pPr>
                        <a:lnSpc>
                          <a:spcPct val="100000"/>
                        </a:lnSpc>
                      </a:pPr>
                      <a:r>
                        <a:rPr b="0" lang="en-US" sz="1300" spc="-1" strike="noStrike">
                          <a:solidFill>
                            <a:srgbClr val="000000"/>
                          </a:solidFill>
                          <a:latin typeface="DejaVu Sans"/>
                        </a:rPr>
                        <a:t>Interchangeability rating</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r h="289800">
                <a:tc>
                  <a:txBody>
                    <a:bodyPr lIns="90000" rIns="90000" anchor="t">
                      <a:noAutofit/>
                    </a:bodyPr>
                    <a:p>
                      <a:pPr>
                        <a:lnSpc>
                          <a:spcPct val="100000"/>
                        </a:lnSpc>
                      </a:pPr>
                      <a:r>
                        <a:rPr b="0" lang="en-US" sz="1300" spc="-1" strike="noStrike">
                          <a:solidFill>
                            <a:srgbClr val="000000"/>
                          </a:solidFill>
                          <a:latin typeface="DejaVu Sans"/>
                        </a:rPr>
                        <a:t>Linearity rating</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r>
              <a:tr h="289800">
                <a:tc>
                  <a:txBody>
                    <a:bodyPr lIns="90000" rIns="90000" anchor="t">
                      <a:noAutofit/>
                    </a:bodyPr>
                    <a:p>
                      <a:pPr>
                        <a:lnSpc>
                          <a:spcPct val="100000"/>
                        </a:lnSpc>
                      </a:pPr>
                      <a:r>
                        <a:rPr b="0" lang="en-US" sz="1300" spc="-1" strike="noStrike">
                          <a:solidFill>
                            <a:srgbClr val="000000"/>
                          </a:solidFill>
                          <a:latin typeface="DejaVu Sans"/>
                        </a:rPr>
                        <a:t>Accuracy rating</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r h="289800">
                <a:tc>
                  <a:txBody>
                    <a:bodyPr lIns="90000" rIns="90000" anchor="t">
                      <a:noAutofit/>
                    </a:bodyPr>
                    <a:p>
                      <a:pPr>
                        <a:lnSpc>
                          <a:spcPct val="100000"/>
                        </a:lnSpc>
                      </a:pPr>
                      <a:r>
                        <a:rPr b="0" lang="en-US" sz="1300" spc="-1" strike="noStrike">
                          <a:solidFill>
                            <a:srgbClr val="000000"/>
                          </a:solidFill>
                          <a:latin typeface="DejaVu Sans"/>
                        </a:rPr>
                        <a:t>Ruggedness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r>
              <a:tr h="1279800">
                <a:tc>
                  <a:txBody>
                    <a:bodyPr lIns="90000" rIns="90000" anchor="t">
                      <a:noAutofit/>
                    </a:bodyPr>
                    <a:p>
                      <a:pPr>
                        <a:lnSpc>
                          <a:spcPct val="100000"/>
                        </a:lnSpc>
                      </a:pPr>
                      <a:r>
                        <a:rPr b="0" lang="en-US" sz="1300" spc="-1" strike="noStrike">
                          <a:solidFill>
                            <a:srgbClr val="000000"/>
                          </a:solidFill>
                          <a:latin typeface="DejaVu Sans"/>
                        </a:rPr>
                        <a:t>Usefulness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Dialysis, HVAC, Calorimetry, Stoves, Industrial reference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Cryogenics, Oven, Soldering Iron, Exhaust Gas detection, Independent vehicle heater</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Calorimetry, Oven, Soldering Iron, Cooking Stove, Independent Vehicle Heater</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Ear and Forehead thermometers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Dialysis, HVAC, Calorimetry, Industrial reference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bl>
          </a:graphicData>
        </a:graphic>
      </p:graphicFrame>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Smart Sensors</a:t>
            </a:r>
            <a:endParaRPr b="0" lang="en-GB" sz="2400" spc="-1" strike="noStrike">
              <a:solidFill>
                <a:srgbClr val="000000"/>
              </a:solidFill>
              <a:latin typeface="Arial"/>
            </a:endParaRPr>
          </a:p>
        </p:txBody>
      </p:sp>
      <p:sp>
        <p:nvSpPr>
          <p:cNvPr id="439"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Complex sensors with integrated information processing, e.g.</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Programmable temperature sensor and thermostat </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Magnetometer (compass)</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MEMS (micro-electro-mechanical system) sensors</a:t>
            </a:r>
            <a:endParaRPr b="0" lang="en-GB" sz="1800" spc="-1" strike="noStrike">
              <a:solidFill>
                <a:srgbClr val="000000"/>
              </a:solidFill>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Accelerometer (acceleration sensor)</a:t>
            </a:r>
            <a:endParaRPr b="0" lang="en-GB" sz="1800" spc="-1" strike="noStrike">
              <a:solidFill>
                <a:srgbClr val="000000"/>
              </a:solidFill>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Gyroscope ( angular rate sensor)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Sensors</a:t>
            </a:r>
            <a:endParaRPr b="0" lang="en-GB" sz="2400" spc="-1" strike="noStrike">
              <a:solidFill>
                <a:srgbClr val="000000"/>
              </a:solidFill>
              <a:latin typeface="Arial"/>
            </a:endParaRPr>
          </a:p>
        </p:txBody>
      </p:sp>
      <p:sp>
        <p:nvSpPr>
          <p:cNvPr id="441"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Distance sensor</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Ultrasound, radar or infrared with position sensitive detector (PSD </a:t>
            </a:r>
            <a:r>
              <a:rPr b="0" lang="en-US" sz="1800" spc="-1" strike="noStrike">
                <a:solidFill>
                  <a:srgbClr val="000000"/>
                </a:solidFill>
                <a:latin typeface="DejaVu Sans"/>
                <a:ea typeface="DejaVu Sans"/>
              </a:rPr>
              <a:t>→ like PIR on next slide</a:t>
            </a: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movements, velocities</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PIR sensors</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Person detection or face recognition</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Cameras with image processing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PIR-Sensor – Motion Detector</a:t>
            </a:r>
            <a:endParaRPr b="0" lang="en-GB" sz="2400" spc="-1" strike="noStrike">
              <a:solidFill>
                <a:srgbClr val="000000"/>
              </a:solidFill>
              <a:latin typeface="Arial"/>
            </a:endParaRPr>
          </a:p>
        </p:txBody>
      </p:sp>
      <p:sp>
        <p:nvSpPr>
          <p:cNvPr id="443" name="CustomShape 2"/>
          <p:cNvSpPr/>
          <p:nvPr/>
        </p:nvSpPr>
        <p:spPr>
          <a:xfrm>
            <a:off x="263520" y="6411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http://hqdesigns.de/en/interior-guide/motion-sensor/</a:t>
            </a:r>
            <a:endParaRPr b="0" lang="en-GB" sz="900" spc="-1" strike="noStrike">
              <a:solidFill>
                <a:srgbClr val="000000"/>
              </a:solidFill>
              <a:latin typeface="Arial"/>
            </a:endParaRPr>
          </a:p>
        </p:txBody>
      </p:sp>
      <p:pic>
        <p:nvPicPr>
          <p:cNvPr id="444" name="" descr=""/>
          <p:cNvPicPr/>
          <p:nvPr/>
        </p:nvPicPr>
        <p:blipFill>
          <a:blip r:embed="rId1"/>
          <a:stretch/>
        </p:blipFill>
        <p:spPr>
          <a:xfrm>
            <a:off x="3251160" y="1566360"/>
            <a:ext cx="4972320" cy="482832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LIDAR</a:t>
            </a:r>
            <a:endParaRPr b="0" lang="en-GB" sz="2400" spc="-1" strike="noStrike">
              <a:solidFill>
                <a:srgbClr val="000000"/>
              </a:solidFill>
              <a:latin typeface="Arial"/>
            </a:endParaRPr>
          </a:p>
        </p:txBody>
      </p:sp>
      <p:sp>
        <p:nvSpPr>
          <p:cNvPr id="446" name="CustomShape 2"/>
          <p:cNvSpPr/>
          <p:nvPr/>
        </p:nvSpPr>
        <p:spPr>
          <a:xfrm>
            <a:off x="263520" y="6267600"/>
            <a:ext cx="1093536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Images of Lidar and Radar Point cloud data redered using the </a:t>
            </a:r>
            <a:r>
              <a:rPr b="0" lang="de-DE" sz="900" spc="-1" strike="noStrike" u="sng">
                <a:solidFill>
                  <a:srgbClr val="0000ff"/>
                </a:solidFill>
                <a:uFillTx/>
                <a:latin typeface="Roboto"/>
                <a:ea typeface="Roboto"/>
                <a:hlinkClick r:id="rId1"/>
              </a:rPr>
              <a:t>nuScenes dataset</a:t>
            </a:r>
            <a:r>
              <a:rPr b="0" lang="de-DE" sz="900" spc="-1" strike="noStrike">
                <a:solidFill>
                  <a:srgbClr val="a6a6a6"/>
                </a:solidFill>
                <a:latin typeface="Roboto"/>
                <a:ea typeface="Roboto"/>
              </a:rPr>
              <a:t> which is CC  BY-NC-SA 4.0 International licensed (</a:t>
            </a:r>
            <a:r>
              <a:rPr b="0" lang="de-DE" sz="900" spc="-1" strike="noStrike" u="sng">
                <a:solidFill>
                  <a:srgbClr val="0000ff"/>
                </a:solidFill>
                <a:uFillTx/>
                <a:latin typeface="Roboto"/>
                <a:ea typeface="Roboto"/>
                <a:hlinkClick r:id="rId2"/>
              </a:rPr>
              <a:t>https://creativecommons.org/licenses/by-nc-sa/4.0/</a:t>
            </a:r>
            <a:r>
              <a:rPr b="0" lang="de-DE"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Cruise Automation, Chevrolet Bolt EV third generation seen in San Francisco with 5 LIDAR sensors”  by Dllu is CC BY-SA 4.0 International licensed (</a:t>
            </a:r>
            <a:r>
              <a:rPr b="0" lang="de-DE" sz="900" spc="-1" strike="noStrike" u="sng">
                <a:solidFill>
                  <a:srgbClr val="0000ff"/>
                </a:solidFill>
                <a:uFillTx/>
                <a:latin typeface="Roboto"/>
                <a:ea typeface="Roboto"/>
                <a:hlinkClick r:id="rId3"/>
              </a:rPr>
              <a:t>https://creativecommons.org/licenses/by-sa/4.0/</a:t>
            </a:r>
            <a:r>
              <a:rPr b="0" lang="de-DE" sz="900" spc="-1" strike="noStrike">
                <a:solidFill>
                  <a:srgbClr val="a6a6a6"/>
                </a:solidFill>
                <a:latin typeface="Roboto"/>
                <a:ea typeface="Roboto"/>
              </a:rPr>
              <a:t>) </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447" name="CustomShape 3"/>
          <p:cNvSpPr/>
          <p:nvPr/>
        </p:nvSpPr>
        <p:spPr>
          <a:xfrm>
            <a:off x="335520" y="5519520"/>
            <a:ext cx="10745640" cy="8550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Arial"/>
                <a:ea typeface="DejaVu Sans"/>
              </a:rPr>
              <a:t>LIDAR</a:t>
            </a:r>
            <a:r>
              <a:rPr b="0" lang="en-US" sz="1800" spc="-1" strike="noStrike">
                <a:solidFill>
                  <a:srgbClr val="000000"/>
                </a:solidFill>
                <a:latin typeface="Arial"/>
                <a:ea typeface="DejaVu Sans"/>
              </a:rPr>
              <a:t> → </a:t>
            </a:r>
            <a:r>
              <a:rPr b="1" lang="en-US" sz="1800" spc="-1" strike="noStrike">
                <a:solidFill>
                  <a:srgbClr val="000000"/>
                </a:solidFill>
                <a:latin typeface="Arial"/>
                <a:ea typeface="DejaVu Sans"/>
              </a:rPr>
              <a:t>L</a:t>
            </a:r>
            <a:r>
              <a:rPr b="0" lang="en-US" sz="1800" spc="-1" strike="noStrike">
                <a:solidFill>
                  <a:srgbClr val="000000"/>
                </a:solidFill>
                <a:latin typeface="Arial"/>
                <a:ea typeface="DejaVu Sans"/>
              </a:rPr>
              <a:t>ight </a:t>
            </a:r>
            <a:r>
              <a:rPr b="1" lang="en-US" sz="1800" spc="-1" strike="noStrike">
                <a:solidFill>
                  <a:srgbClr val="000000"/>
                </a:solidFill>
                <a:latin typeface="Arial"/>
                <a:ea typeface="DejaVu Sans"/>
              </a:rPr>
              <a:t>D</a:t>
            </a:r>
            <a:r>
              <a:rPr b="0" lang="en-US" sz="1800" spc="-1" strike="noStrike">
                <a:solidFill>
                  <a:srgbClr val="000000"/>
                </a:solidFill>
                <a:latin typeface="Arial"/>
                <a:ea typeface="DejaVu Sans"/>
              </a:rPr>
              <a:t>etection </a:t>
            </a:r>
            <a:r>
              <a:rPr b="1" lang="en-US" sz="1800" spc="-1" strike="noStrike">
                <a:solidFill>
                  <a:srgbClr val="000000"/>
                </a:solidFill>
                <a:latin typeface="Arial"/>
                <a:ea typeface="DejaVu Sans"/>
              </a:rPr>
              <a:t>A</a:t>
            </a:r>
            <a:r>
              <a:rPr b="0" lang="en-US" sz="1800" spc="-1" strike="noStrike">
                <a:solidFill>
                  <a:srgbClr val="000000"/>
                </a:solidFill>
                <a:latin typeface="Arial"/>
                <a:ea typeface="DejaVu Sans"/>
              </a:rPr>
              <a:t>nd </a:t>
            </a:r>
            <a:r>
              <a:rPr b="1" lang="en-US" sz="1800" spc="-1" strike="noStrike">
                <a:solidFill>
                  <a:srgbClr val="000000"/>
                </a:solidFill>
                <a:latin typeface="Arial"/>
                <a:ea typeface="DejaVu Sans"/>
              </a:rPr>
              <a:t>R</a:t>
            </a:r>
            <a:r>
              <a:rPr b="0" lang="en-US" sz="1800" spc="-1" strike="noStrike">
                <a:solidFill>
                  <a:srgbClr val="000000"/>
                </a:solidFill>
                <a:latin typeface="Arial"/>
                <a:ea typeface="DejaVu Sans"/>
              </a:rPr>
              <a:t>anging</a:t>
            </a:r>
            <a:endParaRPr b="0" lang="en-GB" sz="1800" spc="-1" strike="noStrike">
              <a:solidFill>
                <a:srgbClr val="000000"/>
              </a:solidFill>
              <a:latin typeface="Arial"/>
            </a:endParaRPr>
          </a:p>
        </p:txBody>
      </p:sp>
      <p:pic>
        <p:nvPicPr>
          <p:cNvPr id="448" name="" descr=""/>
          <p:cNvPicPr/>
          <p:nvPr/>
        </p:nvPicPr>
        <p:blipFill>
          <a:blip r:embed="rId4"/>
          <a:srcRect l="9541" t="24196" r="4518" b="20013"/>
          <a:stretch/>
        </p:blipFill>
        <p:spPr>
          <a:xfrm>
            <a:off x="6629760" y="1263600"/>
            <a:ext cx="4111920" cy="1826280"/>
          </a:xfrm>
          <a:prstGeom prst="rect">
            <a:avLst/>
          </a:prstGeom>
          <a:ln w="0">
            <a:noFill/>
          </a:ln>
        </p:spPr>
      </p:pic>
      <p:pic>
        <p:nvPicPr>
          <p:cNvPr id="449" name="" descr=""/>
          <p:cNvPicPr/>
          <p:nvPr/>
        </p:nvPicPr>
        <p:blipFill>
          <a:blip r:embed="rId5"/>
          <a:srcRect l="7806" t="7669" r="6250" b="3781"/>
          <a:stretch/>
        </p:blipFill>
        <p:spPr>
          <a:xfrm>
            <a:off x="457200" y="1371960"/>
            <a:ext cx="5026320" cy="3883320"/>
          </a:xfrm>
          <a:prstGeom prst="rect">
            <a:avLst/>
          </a:prstGeom>
          <a:ln w="0">
            <a:noFill/>
          </a:ln>
        </p:spPr>
      </p:pic>
      <p:pic>
        <p:nvPicPr>
          <p:cNvPr id="450" name="" descr=""/>
          <p:cNvPicPr/>
          <p:nvPr/>
        </p:nvPicPr>
        <p:blipFill>
          <a:blip r:embed="rId6"/>
          <a:stretch/>
        </p:blipFill>
        <p:spPr>
          <a:xfrm>
            <a:off x="6604920" y="3200400"/>
            <a:ext cx="4136760" cy="232560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Camera Image Processing and Object Recognition</a:t>
            </a:r>
            <a:endParaRPr b="0" lang="en-GB" sz="2400" spc="-1" strike="noStrike">
              <a:solidFill>
                <a:srgbClr val="000000"/>
              </a:solidFill>
              <a:latin typeface="Arial"/>
            </a:endParaRPr>
          </a:p>
        </p:txBody>
      </p:sp>
      <p:sp>
        <p:nvSpPr>
          <p:cNvPr id="452" name="CustomShape 2"/>
          <p:cNvSpPr/>
          <p:nvPr/>
        </p:nvSpPr>
        <p:spPr>
          <a:xfrm>
            <a:off x="263520" y="6231600"/>
            <a:ext cx="72486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https://www.iotforall.com/objects-recognition-live-stream-yolo-model/</a:t>
            </a:r>
            <a:endParaRPr b="0" lang="en-GB" sz="900" spc="-1" strike="noStrike">
              <a:solidFill>
                <a:srgbClr val="000000"/>
              </a:solidFill>
              <a:latin typeface="Arial"/>
            </a:endParaRPr>
          </a:p>
        </p:txBody>
      </p:sp>
      <p:pic>
        <p:nvPicPr>
          <p:cNvPr id="453" name="Grafik 2" descr=""/>
          <p:cNvPicPr/>
          <p:nvPr/>
        </p:nvPicPr>
        <p:blipFill>
          <a:blip r:embed="rId1"/>
          <a:stretch/>
        </p:blipFill>
        <p:spPr>
          <a:xfrm>
            <a:off x="849960" y="2510280"/>
            <a:ext cx="9716760" cy="2652120"/>
          </a:xfrm>
          <a:prstGeom prst="rect">
            <a:avLst/>
          </a:prstGeom>
          <a:ln w="0">
            <a:noFill/>
          </a:ln>
        </p:spPr>
      </p:pic>
      <p:sp>
        <p:nvSpPr>
          <p:cNvPr id="454" name="CustomShape 3"/>
          <p:cNvSpPr/>
          <p:nvPr/>
        </p:nvSpPr>
        <p:spPr>
          <a:xfrm>
            <a:off x="263520" y="6411600"/>
            <a:ext cx="7248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YOLOv3: An incremental Improvement, Redmon, Joseph and Fahradi, Ali </a:t>
            </a:r>
            <a:r>
              <a:rPr b="0" lang="de-DE" sz="900" spc="-1" strike="noStrike" u="sng">
                <a:solidFill>
                  <a:srgbClr val="0000ff"/>
                </a:solidFill>
                <a:uFillTx/>
                <a:latin typeface="Roboto"/>
                <a:ea typeface="Roboto"/>
                <a:hlinkClick r:id="rId2"/>
              </a:rPr>
              <a:t>https://arxiv.org/pdf/1804.02767.pdf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Sensors in Smartphones</a:t>
            </a:r>
            <a:endParaRPr b="0" lang="en-GB" sz="2400" spc="-1" strike="noStrike">
              <a:solidFill>
                <a:srgbClr val="000000"/>
              </a:solidFill>
              <a:latin typeface="Arial"/>
            </a:endParaRPr>
          </a:p>
        </p:txBody>
      </p:sp>
      <p:graphicFrame>
        <p:nvGraphicFramePr>
          <p:cNvPr id="456" name="Table 2"/>
          <p:cNvGraphicFramePr/>
          <p:nvPr/>
        </p:nvGraphicFramePr>
        <p:xfrm>
          <a:off x="1815480" y="1311480"/>
          <a:ext cx="8127360" cy="5090040"/>
        </p:xfrm>
        <a:graphic>
          <a:graphicData uri="http://schemas.openxmlformats.org/drawingml/2006/table">
            <a:tbl>
              <a:tblPr/>
              <a:tblGrid>
                <a:gridCol w="2709000"/>
                <a:gridCol w="2709000"/>
                <a:gridCol w="2709720"/>
              </a:tblGrid>
              <a:tr h="640440">
                <a:tc>
                  <a:txBody>
                    <a:bodyPr anchor="t">
                      <a:noAutofit/>
                    </a:bodyPr>
                    <a:p>
                      <a:pPr algn="ctr">
                        <a:lnSpc>
                          <a:spcPct val="100000"/>
                        </a:lnSpc>
                      </a:pPr>
                      <a:r>
                        <a:rPr b="1" lang="en-US" sz="1800" spc="-1" strike="noStrike">
                          <a:solidFill>
                            <a:srgbClr val="ffffff"/>
                          </a:solidFill>
                          <a:latin typeface="DejaVu Sans"/>
                          <a:ea typeface="DejaVu Sans"/>
                        </a:rPr>
                        <a:t>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gn="ctr">
                        <a:lnSpc>
                          <a:spcPct val="100000"/>
                        </a:lnSpc>
                      </a:pPr>
                      <a:r>
                        <a:rPr b="1" lang="en-US" sz="1800" spc="-1" strike="noStrike">
                          <a:solidFill>
                            <a:srgbClr val="ffffff"/>
                          </a:solidFill>
                          <a:latin typeface="DejaVu Sans"/>
                          <a:ea typeface="DejaVu Sans"/>
                        </a:rPr>
                        <a:t>Function Type</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gn="ctr">
                        <a:lnSpc>
                          <a:spcPct val="100000"/>
                        </a:lnSpc>
                      </a:pPr>
                      <a:r>
                        <a:rPr b="1" lang="en-US" sz="1800" spc="-1" strike="noStrike">
                          <a:solidFill>
                            <a:srgbClr val="ffffff"/>
                          </a:solidFill>
                          <a:latin typeface="DejaVu Sans"/>
                          <a:ea typeface="DejaVu Sans"/>
                        </a:rPr>
                        <a:t>Software/Hardware-based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Accelerometer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pPr>
                      <a:r>
                        <a:rPr b="0" lang="en-US" sz="1800" spc="-1" strike="noStrike">
                          <a:solidFill>
                            <a:srgbClr val="000000"/>
                          </a:solidFill>
                          <a:latin typeface="DejaVu Sans"/>
                          <a:ea typeface="DejaVu Sans"/>
                        </a:rPr>
                        <a:t>Motion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Gyroscope</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Gravity</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Software-based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Rotation vector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pPr>
                      <a:r>
                        <a:rPr b="0" lang="en-US" sz="1800" spc="-1" strike="noStrike">
                          <a:solidFill>
                            <a:srgbClr val="000000"/>
                          </a:solidFill>
                          <a:latin typeface="DejaVu Sans"/>
                          <a:ea typeface="DejaVu Sans"/>
                        </a:rPr>
                        <a:t>Software-based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Magnetic field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Proximity</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GPS</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Orientation</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pPr>
                      <a:r>
                        <a:rPr b="0" lang="en-US" sz="1800" spc="-1" strike="noStrike">
                          <a:solidFill>
                            <a:srgbClr val="000000"/>
                          </a:solidFill>
                          <a:latin typeface="DejaVu Sans"/>
                          <a:ea typeface="DejaVu Sans"/>
                        </a:rPr>
                        <a:t>Software-based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Light</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Thermometer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Barometer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Humidity</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bl>
          </a:graphicData>
        </a:graphic>
      </p:graphicFrame>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Actuators</a:t>
            </a:r>
            <a:endParaRPr b="0" lang="en-GB" sz="2400" spc="-1" strike="noStrike">
              <a:solidFill>
                <a:srgbClr val="000000"/>
              </a:solidFill>
              <a:latin typeface="Arial"/>
            </a:endParaRPr>
          </a:p>
        </p:txBody>
      </p:sp>
      <p:sp>
        <p:nvSpPr>
          <p:cNvPr id="458"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sources as indicators </a:t>
            </a:r>
            <a:endParaRPr b="0" lang="en-GB" sz="1800" spc="-1" strike="noStrike">
              <a:solidFill>
                <a:srgbClr val="000000"/>
              </a:solidFill>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LED </a:t>
            </a:r>
            <a:endParaRPr b="0" lang="en-GB" sz="1800" spc="-1" strike="noStrike">
              <a:solidFill>
                <a:srgbClr val="000000"/>
              </a:solidFill>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Lightbulb</a:t>
            </a:r>
            <a:endParaRPr b="0" lang="en-GB" sz="1800" spc="-1" strike="noStrike">
              <a:solidFill>
                <a:srgbClr val="000000"/>
              </a:solidFill>
              <a:latin typeface="Arial"/>
            </a:endParaRPr>
          </a:p>
          <a:p>
            <a:pPr marL="457560">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LCD, LED, intelligent displays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Acoustic indicators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Bell, buzzer, piezo sound transducer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Electrical switches and drives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Source of Power</a:t>
            </a:r>
            <a:endParaRPr b="0" lang="en-GB" sz="2400" spc="-1" strike="noStrike">
              <a:solidFill>
                <a:srgbClr val="000000"/>
              </a:solidFill>
              <a:latin typeface="Arial"/>
            </a:endParaRPr>
          </a:p>
        </p:txBody>
      </p:sp>
      <p:sp>
        <p:nvSpPr>
          <p:cNvPr id="460"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Solar energy</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Piezo generator (conversion of mechanical energy – vibration, motion, sound)</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 wave energy generation (RFID)</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Thermal energy</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Radioactive power sources</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 connection to any power supply/grid</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Consumption</a:t>
            </a:r>
            <a:endParaRPr b="0" lang="en-GB" sz="2400" spc="-1" strike="noStrike">
              <a:solidFill>
                <a:srgbClr val="000000"/>
              </a:solidFill>
              <a:latin typeface="Arial"/>
            </a:endParaRPr>
          </a:p>
        </p:txBody>
      </p:sp>
      <p:sp>
        <p:nvSpPr>
          <p:cNvPr id="462"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GB" sz="1800" spc="-1" strike="noStrike">
                <a:solidFill>
                  <a:srgbClr val="000000"/>
                </a:solidFill>
                <a:latin typeface="DejaVu Sans"/>
                <a:ea typeface="DejaVu Sans"/>
              </a:rPr>
              <a:t>Depends on:</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Computing power</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Active sensors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Frequency of data collection (samples per time unit)</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method</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frequency</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Other energy losses (cold/heat, inefficiency of energy supply, etc.)</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Actuators, LEDs, displays, 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GB" sz="2400" spc="-1" strike="noStrike">
              <a:solidFill>
                <a:srgbClr val="000000"/>
              </a:solidFill>
              <a:latin typeface="Arial"/>
            </a:endParaRPr>
          </a:p>
        </p:txBody>
      </p:sp>
      <p:sp>
        <p:nvSpPr>
          <p:cNvPr id="285" name="CustomShape 2"/>
          <p:cNvSpPr/>
          <p:nvPr/>
        </p:nvSpPr>
        <p:spPr>
          <a:xfrm>
            <a:off x="335520" y="2091600"/>
            <a:ext cx="10738800" cy="2958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893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1" i="1" lang="en-US" sz="1800" spc="-1" strike="noStrike">
                <a:solidFill>
                  <a:srgbClr val="000000"/>
                </a:solidFill>
                <a:latin typeface="DejaVu Sans"/>
                <a:ea typeface="DejaVu Sans"/>
              </a:rPr>
              <a:t>economy is an expression of its technologies</a:t>
            </a:r>
            <a:endParaRPr b="0" lang="en-GB" sz="1800" spc="-1" strike="noStrike">
              <a:solidFill>
                <a:srgbClr val="000000"/>
              </a:solidFill>
              <a:latin typeface="Arial"/>
            </a:endParaRPr>
          </a:p>
          <a:p>
            <a:pPr lvl="1" marL="432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GB" sz="1800" spc="-1" strike="noStrike">
              <a:solidFill>
                <a:srgbClr val="000000"/>
              </a:solidFill>
              <a:latin typeface="Arial"/>
            </a:endParaRPr>
          </a:p>
          <a:p>
            <a:pPr lvl="1" marL="432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86" name="CustomShape 3"/>
          <p:cNvSpPr/>
          <p:nvPr/>
        </p:nvSpPr>
        <p:spPr>
          <a:xfrm>
            <a:off x="263520" y="6411600"/>
            <a:ext cx="64663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Consumption – Example </a:t>
            </a:r>
            <a:endParaRPr b="0" lang="en-GB" sz="2400" spc="-1" strike="noStrike">
              <a:solidFill>
                <a:srgbClr val="000000"/>
              </a:solidFill>
              <a:latin typeface="Arial"/>
            </a:endParaRPr>
          </a:p>
        </p:txBody>
      </p:sp>
      <p:sp>
        <p:nvSpPr>
          <p:cNvPr id="464"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CR2032 battery (240 mAh) → Maximum runtime of 44h.</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Consumption – Example </a:t>
            </a:r>
            <a:endParaRPr b="0" lang="en-GB" sz="2400" spc="-1" strike="noStrike">
              <a:solidFill>
                <a:srgbClr val="000000"/>
              </a:solidFill>
              <a:latin typeface="Arial"/>
            </a:endParaRPr>
          </a:p>
        </p:txBody>
      </p:sp>
      <p:sp>
        <p:nvSpPr>
          <p:cNvPr id="466"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CR2032 battery (240 mAh) → Maximum runtime of 44h.</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Storage</a:t>
            </a:r>
            <a:endParaRPr b="0" lang="en-GB" sz="2400" spc="-1" strike="noStrike">
              <a:solidFill>
                <a:srgbClr val="000000"/>
              </a:solidFill>
              <a:latin typeface="Arial"/>
            </a:endParaRPr>
          </a:p>
        </p:txBody>
      </p:sp>
      <p:sp>
        <p:nvSpPr>
          <p:cNvPr id="468"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a battery fit into the system?</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What is the capacity of the battery?</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 battery provide sufficient voltage and current?</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the battery be replaced?</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weight</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charging frequency</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Is the battery exposed to temperature fluctuations?</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Deep discharge?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Type of battery (Li-ion, lead, NiCd, 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IoT Devices</a:t>
            </a:r>
            <a:endParaRPr b="0" lang="en-GB" sz="3000" spc="-1" strike="noStrike">
              <a:solidFill>
                <a:srgbClr val="000000"/>
              </a:solidFill>
              <a:latin typeface="Arial"/>
            </a:endParaRPr>
          </a:p>
        </p:txBody>
      </p:sp>
      <p:sp>
        <p:nvSpPr>
          <p:cNvPr id="470" name="CustomShape 2"/>
          <p:cNvSpPr/>
          <p:nvPr/>
        </p:nvSpPr>
        <p:spPr>
          <a:xfrm>
            <a:off x="335520" y="2906640"/>
            <a:ext cx="10745640" cy="1492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Development (Low power WiFi)</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72"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73" name="CustomShape 3"/>
          <p:cNvSpPr/>
          <p:nvPr/>
        </p:nvSpPr>
        <p:spPr>
          <a:xfrm>
            <a:off x="4943880" y="413280"/>
            <a:ext cx="1836000" cy="3574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474" name="Grafik 354" descr=""/>
          <p:cNvPicPr/>
          <p:nvPr/>
        </p:nvPicPr>
        <p:blipFill>
          <a:blip r:embed="rId1"/>
          <a:stretch/>
        </p:blipFill>
        <p:spPr>
          <a:xfrm>
            <a:off x="1188720" y="1737360"/>
            <a:ext cx="9034920" cy="43135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Development (Higher powered)</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76"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77" name="CustomShape 3"/>
          <p:cNvSpPr/>
          <p:nvPr/>
        </p:nvSpPr>
        <p:spPr>
          <a:xfrm>
            <a:off x="4943880" y="413280"/>
            <a:ext cx="1836000" cy="3574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
        <p:nvSpPr>
          <p:cNvPr id="478" name="CustomShape 4"/>
          <p:cNvSpPr/>
          <p:nvPr/>
        </p:nvSpPr>
        <p:spPr>
          <a:xfrm>
            <a:off x="577440" y="3376800"/>
            <a:ext cx="17301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Verdana"/>
                <a:ea typeface="DejaVu Sans"/>
              </a:rPr>
              <a:t>Raspberry Pi</a:t>
            </a:r>
            <a:endParaRPr b="0" lang="en-GB" sz="1800" spc="-1" strike="noStrike">
              <a:solidFill>
                <a:srgbClr val="000000"/>
              </a:solidFill>
              <a:latin typeface="Arial"/>
            </a:endParaRPr>
          </a:p>
        </p:txBody>
      </p:sp>
      <p:pic>
        <p:nvPicPr>
          <p:cNvPr id="479" name="" descr=""/>
          <p:cNvPicPr/>
          <p:nvPr/>
        </p:nvPicPr>
        <p:blipFill>
          <a:blip r:embed="rId1"/>
          <a:stretch/>
        </p:blipFill>
        <p:spPr>
          <a:xfrm>
            <a:off x="4122360" y="1600200"/>
            <a:ext cx="6162840" cy="411300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Development (WSN)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81"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Wireless Sensor Networks</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powered devices (8bit microcontrollers)</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Some common architecture</a:t>
            </a:r>
            <a:endParaRPr b="0" lang="en-GB" sz="1800" spc="-1" strike="noStrike">
              <a:solidFill>
                <a:srgbClr val="000000"/>
              </a:solidFill>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TelosB, IRIS, MicaZ, Mica2</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Standardized connectors for sensor boards (51-pin Hirose)</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 wireless standards (ZigBee, IEEE 802.15.4, LoRa)</a:t>
            </a:r>
            <a:endParaRPr b="0" lang="en-GB" sz="1800" spc="-1" strike="noStrike">
              <a:solidFill>
                <a:srgbClr val="000000"/>
              </a:solidFill>
              <a:latin typeface="Arial"/>
            </a:endParaRPr>
          </a:p>
        </p:txBody>
      </p:sp>
      <p:sp>
        <p:nvSpPr>
          <p:cNvPr id="482" name="CustomShape 3"/>
          <p:cNvSpPr/>
          <p:nvPr/>
        </p:nvSpPr>
        <p:spPr>
          <a:xfrm>
            <a:off x="4943880" y="413280"/>
            <a:ext cx="1836000" cy="3574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pic>
        <p:nvPicPr>
          <p:cNvPr id="483" name="Grafik 365" descr=""/>
          <p:cNvPicPr/>
          <p:nvPr/>
        </p:nvPicPr>
        <p:blipFill>
          <a:blip r:embed="rId1"/>
          <a:stretch/>
        </p:blipFill>
        <p:spPr>
          <a:xfrm>
            <a:off x="5330160" y="1280160"/>
            <a:ext cx="2343600" cy="1740960"/>
          </a:xfrm>
          <a:prstGeom prst="rect">
            <a:avLst/>
          </a:prstGeom>
          <a:ln w="0">
            <a:noFill/>
          </a:ln>
        </p:spPr>
      </p:pic>
      <p:pic>
        <p:nvPicPr>
          <p:cNvPr id="484" name="Grafik 366" descr=""/>
          <p:cNvPicPr/>
          <p:nvPr/>
        </p:nvPicPr>
        <p:blipFill>
          <a:blip r:embed="rId2"/>
          <a:stretch/>
        </p:blipFill>
        <p:spPr>
          <a:xfrm>
            <a:off x="7863840" y="3642840"/>
            <a:ext cx="2964240" cy="2202120"/>
          </a:xfrm>
          <a:prstGeom prst="rect">
            <a:avLst/>
          </a:prstGeom>
          <a:ln w="0">
            <a:noFill/>
          </a:ln>
        </p:spPr>
      </p:pic>
      <p:sp>
        <p:nvSpPr>
          <p:cNvPr id="485" name="CustomShape 4"/>
          <p:cNvSpPr/>
          <p:nvPr/>
        </p:nvSpPr>
        <p:spPr>
          <a:xfrm>
            <a:off x="8893440" y="3219840"/>
            <a:ext cx="21873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Arial"/>
                <a:ea typeface="DejaVu Sans"/>
              </a:rPr>
              <a:t>IRIS</a:t>
            </a:r>
            <a:endParaRPr b="0" lang="en-GB" sz="1800" spc="-1" strike="noStrike">
              <a:solidFill>
                <a:srgbClr val="000000"/>
              </a:solidFill>
              <a:latin typeface="Arial"/>
            </a:endParaRPr>
          </a:p>
        </p:txBody>
      </p:sp>
      <p:sp>
        <p:nvSpPr>
          <p:cNvPr id="486" name="CustomShape 5"/>
          <p:cNvSpPr/>
          <p:nvPr/>
        </p:nvSpPr>
        <p:spPr>
          <a:xfrm>
            <a:off x="7955280" y="1920240"/>
            <a:ext cx="2370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Arial"/>
                <a:ea typeface="DejaVu Sans"/>
              </a:rPr>
              <a:t>TelosB based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Consumer</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88"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home devices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Watering plants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anything-you-can-think-of</a:t>
            </a:r>
            <a:endParaRPr b="0" lang="en-GB" sz="1800" spc="-1" strike="noStrike">
              <a:solidFill>
                <a:srgbClr val="000000"/>
              </a:solidFill>
              <a:latin typeface="Arial"/>
            </a:endParaRPr>
          </a:p>
        </p:txBody>
      </p:sp>
      <p:sp>
        <p:nvSpPr>
          <p:cNvPr id="489" name="CustomShape 3"/>
          <p:cNvSpPr/>
          <p:nvPr/>
        </p:nvSpPr>
        <p:spPr>
          <a:xfrm>
            <a:off x="4943880" y="413280"/>
            <a:ext cx="1836000" cy="3574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Industrial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491" name="CustomShape 2"/>
          <p:cNvSpPr/>
          <p:nvPr/>
        </p:nvSpPr>
        <p:spPr>
          <a:xfrm>
            <a:off x="335520" y="1268640"/>
            <a:ext cx="10745280" cy="50328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Sensing state of machinery</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Irrigation</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Environmental monitoring</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grid (metering, distribution)</a:t>
            </a:r>
            <a:endParaRPr b="0" lang="en-GB" sz="1800" spc="-1" strike="noStrike">
              <a:solidFill>
                <a:srgbClr val="000000"/>
              </a:solidFill>
              <a:latin typeface="Arial"/>
            </a:endParaRPr>
          </a:p>
        </p:txBody>
      </p:sp>
      <p:sp>
        <p:nvSpPr>
          <p:cNvPr id="492" name="CustomShape 3"/>
          <p:cNvSpPr/>
          <p:nvPr/>
        </p:nvSpPr>
        <p:spPr>
          <a:xfrm>
            <a:off x="4943880" y="413280"/>
            <a:ext cx="1836000" cy="3574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Protection Against External Forces – Ingress Protection (IP) Codes  </a:t>
            </a:r>
            <a:endParaRPr b="0" lang="en-GB" sz="2400" spc="-1" strike="noStrike">
              <a:solidFill>
                <a:srgbClr val="000000"/>
              </a:solidFill>
              <a:latin typeface="Arial"/>
            </a:endParaRPr>
          </a:p>
        </p:txBody>
      </p:sp>
      <p:sp>
        <p:nvSpPr>
          <p:cNvPr id="494"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IP Codes: </a:t>
            </a:r>
            <a:r>
              <a:rPr b="0" lang="en-GB" sz="1800" spc="-1" strike="noStrike">
                <a:solidFill>
                  <a:srgbClr val="000000"/>
                </a:solidFill>
                <a:latin typeface="DejaVu Sans"/>
                <a:ea typeface="DejaVu Sans"/>
              </a:rPr>
              <a:t>Degree</a:t>
            </a:r>
            <a:r>
              <a:rPr b="0" lang="en-US" sz="1800" spc="-1" strike="noStrike">
                <a:solidFill>
                  <a:srgbClr val="000000"/>
                </a:solidFill>
                <a:latin typeface="DejaVu Sans"/>
                <a:ea typeface="DejaVu Sans"/>
              </a:rPr>
              <a:t> of protection provided by mechanical casings and electrical enclosures against intrusion, dust, accidental contact, and water.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graphicFrame>
        <p:nvGraphicFramePr>
          <p:cNvPr id="495" name="Table 3"/>
          <p:cNvGraphicFramePr/>
          <p:nvPr/>
        </p:nvGraphicFramePr>
        <p:xfrm>
          <a:off x="419400" y="2419560"/>
          <a:ext cx="5026320" cy="3524040"/>
        </p:xfrm>
        <a:graphic>
          <a:graphicData uri="http://schemas.openxmlformats.org/drawingml/2006/table">
            <a:tbl>
              <a:tblPr/>
              <a:tblGrid>
                <a:gridCol w="834840"/>
                <a:gridCol w="4191840"/>
              </a:tblGrid>
              <a:tr h="642240">
                <a:tc>
                  <a:txBody>
                    <a:bodyPr anchor="t">
                      <a:noAutofit/>
                    </a:bodyPr>
                    <a:p>
                      <a:pPr>
                        <a:lnSpc>
                          <a:spcPct val="100000"/>
                        </a:lnSpc>
                      </a:pPr>
                      <a:r>
                        <a:rPr b="1" lang="de-DE" sz="1600" spc="-1" strike="noStrike">
                          <a:solidFill>
                            <a:srgbClr val="ffffff"/>
                          </a:solidFill>
                          <a:latin typeface="DejaVu Sans"/>
                          <a:ea typeface="DejaVu Sans"/>
                        </a:rPr>
                        <a:t>1st Digit</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nSpc>
                          <a:spcPct val="100000"/>
                        </a:lnSpc>
                      </a:pPr>
                      <a:r>
                        <a:rPr b="1" lang="de-DE" sz="1600" spc="-1" strike="noStrike">
                          <a:solidFill>
                            <a:srgbClr val="ffffff"/>
                          </a:solidFill>
                          <a:latin typeface="DejaVu Sans"/>
                          <a:ea typeface="DejaVu Sans"/>
                        </a:rPr>
                        <a:t>Protection From Dust</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r>
              <a:tr h="411480">
                <a:tc>
                  <a:txBody>
                    <a:bodyPr anchor="t">
                      <a:noAutofit/>
                    </a:bodyPr>
                    <a:p>
                      <a:pPr>
                        <a:lnSpc>
                          <a:spcPct val="100000"/>
                        </a:lnSpc>
                      </a:pPr>
                      <a:r>
                        <a:rPr b="0" lang="de-DE" sz="1200" spc="-1" strike="noStrike">
                          <a:solidFill>
                            <a:srgbClr val="000000"/>
                          </a:solidFill>
                          <a:latin typeface="DejaVu Sans"/>
                          <a:ea typeface="DejaVu Sans"/>
                        </a:rPr>
                        <a:t>0</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Non-protected</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411480">
                <a:tc>
                  <a:txBody>
                    <a:bodyPr anchor="t">
                      <a:noAutofit/>
                    </a:bodyPr>
                    <a:p>
                      <a:pPr>
                        <a:lnSpc>
                          <a:spcPct val="100000"/>
                        </a:lnSpc>
                      </a:pPr>
                      <a:r>
                        <a:rPr b="0" lang="de-DE" sz="1200" spc="-1" strike="noStrike">
                          <a:solidFill>
                            <a:srgbClr val="000000"/>
                          </a:solidFill>
                          <a:latin typeface="DejaVu Sans"/>
                          <a:ea typeface="DejaVu Sans"/>
                        </a:rPr>
                        <a:t>1</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50mm</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11480">
                <a:tc>
                  <a:txBody>
                    <a:bodyPr anchor="t">
                      <a:noAutofit/>
                    </a:bodyPr>
                    <a:p>
                      <a:pPr>
                        <a:lnSpc>
                          <a:spcPct val="100000"/>
                        </a:lnSpc>
                      </a:pPr>
                      <a:r>
                        <a:rPr b="0" lang="de-DE" sz="1200" spc="-1" strike="noStrike">
                          <a:solidFill>
                            <a:srgbClr val="000000"/>
                          </a:solidFill>
                          <a:latin typeface="DejaVu Sans"/>
                          <a:ea typeface="DejaVu Sans"/>
                        </a:rPr>
                        <a:t>2</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12mm</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411480">
                <a:tc>
                  <a:txBody>
                    <a:bodyPr anchor="t">
                      <a:noAutofit/>
                    </a:bodyPr>
                    <a:p>
                      <a:pPr>
                        <a:lnSpc>
                          <a:spcPct val="100000"/>
                        </a:lnSpc>
                      </a:pPr>
                      <a:r>
                        <a:rPr b="0" lang="de-DE" sz="1200" spc="-1" strike="noStrike">
                          <a:solidFill>
                            <a:srgbClr val="000000"/>
                          </a:solidFill>
                          <a:latin typeface="DejaVu Sans"/>
                          <a:ea typeface="DejaVu Sans"/>
                        </a:rPr>
                        <a:t>3</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2.5mm</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11480">
                <a:tc>
                  <a:txBody>
                    <a:bodyPr anchor="t">
                      <a:noAutofit/>
                    </a:bodyPr>
                    <a:p>
                      <a:pPr>
                        <a:lnSpc>
                          <a:spcPct val="100000"/>
                        </a:lnSpc>
                      </a:pPr>
                      <a:r>
                        <a:rPr b="0" lang="de-DE" sz="1200" spc="-1" strike="noStrike">
                          <a:solidFill>
                            <a:srgbClr val="000000"/>
                          </a:solidFill>
                          <a:latin typeface="DejaVu Sans"/>
                          <a:ea typeface="DejaVu Sans"/>
                        </a:rPr>
                        <a:t>4</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1.0mm</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411480">
                <a:tc>
                  <a:txBody>
                    <a:bodyPr anchor="t">
                      <a:noAutofit/>
                    </a:bodyPr>
                    <a:p>
                      <a:pPr>
                        <a:lnSpc>
                          <a:spcPct val="100000"/>
                        </a:lnSpc>
                      </a:pPr>
                      <a:r>
                        <a:rPr b="0" lang="de-DE" sz="1200" spc="-1" strike="noStrike">
                          <a:solidFill>
                            <a:srgbClr val="000000"/>
                          </a:solidFill>
                          <a:latin typeface="DejaVu Sans"/>
                          <a:ea typeface="DejaVu Sans"/>
                        </a:rPr>
                        <a:t>5</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Dust-protected</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12920">
                <a:tc>
                  <a:txBody>
                    <a:bodyPr anchor="t">
                      <a:noAutofit/>
                    </a:bodyPr>
                    <a:p>
                      <a:pPr>
                        <a:lnSpc>
                          <a:spcPct val="100000"/>
                        </a:lnSpc>
                      </a:pPr>
                      <a:r>
                        <a:rPr b="0" lang="de-DE" sz="1200" spc="-1" strike="noStrike">
                          <a:solidFill>
                            <a:srgbClr val="000000"/>
                          </a:solidFill>
                          <a:latin typeface="DejaVu Sans"/>
                          <a:ea typeface="DejaVu Sans"/>
                        </a:rPr>
                        <a:t>6</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Dust-tight</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bl>
          </a:graphicData>
        </a:graphic>
      </p:graphicFrame>
      <p:graphicFrame>
        <p:nvGraphicFramePr>
          <p:cNvPr id="496" name="Table 4"/>
          <p:cNvGraphicFramePr/>
          <p:nvPr/>
        </p:nvGraphicFramePr>
        <p:xfrm>
          <a:off x="5749560" y="2427840"/>
          <a:ext cx="4999320" cy="3512160"/>
        </p:xfrm>
        <a:graphic>
          <a:graphicData uri="http://schemas.openxmlformats.org/drawingml/2006/table">
            <a:tbl>
              <a:tblPr/>
              <a:tblGrid>
                <a:gridCol w="880200"/>
                <a:gridCol w="4119480"/>
              </a:tblGrid>
              <a:tr h="794160">
                <a:tc>
                  <a:txBody>
                    <a:bodyPr anchor="t">
                      <a:noAutofit/>
                    </a:bodyPr>
                    <a:p>
                      <a:pPr>
                        <a:lnSpc>
                          <a:spcPct val="100000"/>
                        </a:lnSpc>
                      </a:pPr>
                      <a:r>
                        <a:rPr b="1" lang="de-DE" sz="1600" spc="-1" strike="noStrike">
                          <a:solidFill>
                            <a:srgbClr val="ffffff"/>
                          </a:solidFill>
                          <a:latin typeface="DejaVu Sans"/>
                          <a:ea typeface="DejaVu Sans"/>
                        </a:rPr>
                        <a:t>2nd Digit</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nSpc>
                          <a:spcPct val="100000"/>
                        </a:lnSpc>
                      </a:pPr>
                      <a:r>
                        <a:rPr b="1" lang="de-DE" sz="1600" spc="-1" strike="noStrike">
                          <a:solidFill>
                            <a:srgbClr val="ffffff"/>
                          </a:solidFill>
                          <a:latin typeface="DejaVu Sans"/>
                          <a:ea typeface="DejaVu Sans"/>
                        </a:rPr>
                        <a:t>Protection From Moisture</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r>
              <a:tr h="288000">
                <a:tc>
                  <a:txBody>
                    <a:bodyPr anchor="t">
                      <a:noAutofit/>
                    </a:bodyPr>
                    <a:p>
                      <a:pPr>
                        <a:lnSpc>
                          <a:spcPct val="100000"/>
                        </a:lnSpc>
                      </a:pPr>
                      <a:r>
                        <a:rPr b="0" lang="de-DE" sz="1200" spc="-1" strike="noStrike">
                          <a:solidFill>
                            <a:srgbClr val="000000"/>
                          </a:solidFill>
                          <a:latin typeface="DejaVu Sans"/>
                          <a:ea typeface="DejaVu Sans"/>
                        </a:rPr>
                        <a:t>0</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Non-protected</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270360">
                <a:tc>
                  <a:txBody>
                    <a:bodyPr anchor="t">
                      <a:noAutofit/>
                    </a:bodyPr>
                    <a:p>
                      <a:pPr>
                        <a:lnSpc>
                          <a:spcPct val="100000"/>
                        </a:lnSpc>
                      </a:pPr>
                      <a:r>
                        <a:rPr b="0" lang="de-DE" sz="1200" spc="-1" strike="noStrike">
                          <a:solidFill>
                            <a:srgbClr val="000000"/>
                          </a:solidFill>
                          <a:latin typeface="DejaVu Sans"/>
                          <a:ea typeface="DejaVu Sans"/>
                        </a:rPr>
                        <a:t>1</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dripping water</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48920">
                <a:tc>
                  <a:txBody>
                    <a:bodyPr anchor="t">
                      <a:noAutofit/>
                    </a:bodyPr>
                    <a:p>
                      <a:pPr>
                        <a:lnSpc>
                          <a:spcPct val="100000"/>
                        </a:lnSpc>
                      </a:pPr>
                      <a:r>
                        <a:rPr b="0" lang="de-DE" sz="1200" spc="-1" strike="noStrike">
                          <a:solidFill>
                            <a:srgbClr val="000000"/>
                          </a:solidFill>
                          <a:latin typeface="DejaVu Sans"/>
                          <a:ea typeface="DejaVu Sans"/>
                        </a:rPr>
                        <a:t>2</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dripping water when tiled up to 15°</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01680">
                <a:tc>
                  <a:txBody>
                    <a:bodyPr anchor="t">
                      <a:noAutofit/>
                    </a:bodyPr>
                    <a:p>
                      <a:pPr>
                        <a:lnSpc>
                          <a:spcPct val="100000"/>
                        </a:lnSpc>
                      </a:pPr>
                      <a:r>
                        <a:rPr b="0" lang="de-DE" sz="1200" spc="-1" strike="noStrike">
                          <a:solidFill>
                            <a:srgbClr val="000000"/>
                          </a:solidFill>
                          <a:latin typeface="DejaVu Sans"/>
                          <a:ea typeface="DejaVu Sans"/>
                        </a:rPr>
                        <a:t>3</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spraying water</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296280">
                <a:tc>
                  <a:txBody>
                    <a:bodyPr anchor="t">
                      <a:noAutofit/>
                    </a:bodyPr>
                    <a:p>
                      <a:pPr>
                        <a:lnSpc>
                          <a:spcPct val="100000"/>
                        </a:lnSpc>
                      </a:pPr>
                      <a:r>
                        <a:rPr b="0" lang="de-DE" sz="1200" spc="-1" strike="noStrike">
                          <a:solidFill>
                            <a:srgbClr val="000000"/>
                          </a:solidFill>
                          <a:latin typeface="DejaVu Sans"/>
                          <a:ea typeface="DejaVu Sans"/>
                        </a:rPr>
                        <a:t>4</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splashing water</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289800">
                <a:tc>
                  <a:txBody>
                    <a:bodyPr anchor="t">
                      <a:noAutofit/>
                    </a:bodyPr>
                    <a:p>
                      <a:pPr>
                        <a:lnSpc>
                          <a:spcPct val="100000"/>
                        </a:lnSpc>
                      </a:pPr>
                      <a:r>
                        <a:rPr b="0" lang="de-DE" sz="1200" spc="-1" strike="noStrike">
                          <a:solidFill>
                            <a:srgbClr val="000000"/>
                          </a:solidFill>
                          <a:latin typeface="DejaVu Sans"/>
                          <a:ea typeface="DejaVu Sans"/>
                        </a:rPr>
                        <a:t>5</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water jets</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270360">
                <a:tc>
                  <a:txBody>
                    <a:bodyPr anchor="t">
                      <a:noAutofit/>
                    </a:bodyPr>
                    <a:p>
                      <a:pPr>
                        <a:lnSpc>
                          <a:spcPct val="100000"/>
                        </a:lnSpc>
                      </a:pPr>
                      <a:r>
                        <a:rPr b="0" lang="de-DE" sz="1200" spc="-1" strike="noStrike">
                          <a:solidFill>
                            <a:srgbClr val="000000"/>
                          </a:solidFill>
                          <a:latin typeface="DejaVu Sans"/>
                          <a:ea typeface="DejaVu Sans"/>
                        </a:rPr>
                        <a:t>6</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heavy waves</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270360">
                <a:tc>
                  <a:txBody>
                    <a:bodyPr anchor="t">
                      <a:noAutofit/>
                    </a:bodyPr>
                    <a:p>
                      <a:pPr>
                        <a:lnSpc>
                          <a:spcPct val="100000"/>
                        </a:lnSpc>
                      </a:pPr>
                      <a:r>
                        <a:rPr b="0" lang="de-DE" sz="1200" spc="-1" strike="noStrike">
                          <a:solidFill>
                            <a:srgbClr val="000000"/>
                          </a:solidFill>
                          <a:latin typeface="DejaVu Sans"/>
                          <a:ea typeface="DejaVu Sans"/>
                        </a:rPr>
                        <a:t>7</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tabLst>
                          <a:tab algn="l" pos="0"/>
                        </a:tabLst>
                      </a:pPr>
                      <a:r>
                        <a:rPr b="0" lang="de-DE" sz="1200" spc="-1" strike="noStrike">
                          <a:solidFill>
                            <a:srgbClr val="000000"/>
                          </a:solidFill>
                          <a:latin typeface="DejaVu Sans"/>
                          <a:ea typeface="DejaVu Sans"/>
                        </a:rPr>
                        <a:t>Protected against the effects of immersion</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282240">
                <a:tc>
                  <a:txBody>
                    <a:bodyPr anchor="t">
                      <a:noAutofit/>
                    </a:bodyPr>
                    <a:p>
                      <a:pPr>
                        <a:lnSpc>
                          <a:spcPct val="100000"/>
                        </a:lnSpc>
                      </a:pPr>
                      <a:r>
                        <a:rPr b="0" lang="de-DE" sz="1200" spc="-1" strike="noStrike">
                          <a:solidFill>
                            <a:srgbClr val="000000"/>
                          </a:solidFill>
                          <a:latin typeface="DejaVu Sans"/>
                          <a:ea typeface="DejaVu Sans"/>
                        </a:rPr>
                        <a:t>8</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tabLst>
                          <a:tab algn="l" pos="0"/>
                        </a:tabLst>
                      </a:pPr>
                      <a:r>
                        <a:rPr b="0" lang="de-DE" sz="1200" spc="-1" strike="noStrike">
                          <a:solidFill>
                            <a:srgbClr val="000000"/>
                          </a:solidFill>
                          <a:latin typeface="DejaVu Sans"/>
                          <a:ea typeface="DejaVu Sans"/>
                        </a:rPr>
                        <a:t>Protected against submersion</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5"/>
          <p:cNvSpPr/>
          <p:nvPr/>
        </p:nvSpPr>
        <p:spPr>
          <a:xfrm>
            <a:off x="527400" y="1412640"/>
            <a:ext cx="10341360" cy="11278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288" name="CustomShape 16"/>
          <p:cNvSpPr/>
          <p:nvPr/>
        </p:nvSpPr>
        <p:spPr>
          <a:xfrm>
            <a:off x="527400" y="2852640"/>
            <a:ext cx="10341360" cy="2348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 (Clausthal)</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 (Clausthal)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Exercise E03</a:t>
            </a:r>
            <a:endParaRPr b="0" lang="en-GB" sz="3000" spc="-1" strike="noStrike">
              <a:solidFill>
                <a:srgbClr val="000000"/>
              </a:solidFill>
              <a:latin typeface="Arial"/>
            </a:endParaRPr>
          </a:p>
        </p:txBody>
      </p:sp>
      <p:sp>
        <p:nvSpPr>
          <p:cNvPr id="498" name="CustomShape 2"/>
          <p:cNvSpPr/>
          <p:nvPr/>
        </p:nvSpPr>
        <p:spPr>
          <a:xfrm>
            <a:off x="335520" y="2906640"/>
            <a:ext cx="10745640" cy="1492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E04 – IoT Sensing</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500"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48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Imagine a smart electric vehicle (EV) charging station that is connected to a solar panel. The goal of the smart charging station is to serve as many EVs with as much solar energy as possible. To do so, the smart charging station is interested in weather information (e.g., temperature, precipitation, cloudiness) from different sources in different locations. Bad (rainy, cloudy) indicates a lower output from the solar panel and thus less energy to charge EVs. However, lots of sun and a blue sky increase the solar panel output which allows the smart charging station to sell more energy.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502" name="CustomShape 2"/>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a:t>
            </a:r>
            <a:endParaRPr b="0" lang="en-GB" sz="2400" spc="-1" strike="noStrike">
              <a:solidFill>
                <a:srgbClr val="000000"/>
              </a:solidFill>
              <a:latin typeface="Arial"/>
            </a:endParaRPr>
          </a:p>
        </p:txBody>
      </p:sp>
      <p:sp>
        <p:nvSpPr>
          <p:cNvPr id="504" name="CustomShape 2"/>
          <p:cNvSpPr/>
          <p:nvPr/>
        </p:nvSpPr>
        <p:spPr>
          <a:xfrm>
            <a:off x="335520" y="1268640"/>
            <a:ext cx="10745640" cy="503316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Dimitrios Serpanos und Marilyn Claire Wolf. Internet-of-Things (IoT) Systems Architectures, Algorithms, Methodologies (2018).</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Perry Lea. Internet of Things for Architects: Architecting IoT solutions by implementing sensors, communication infrastructure, edge computing, analytics, and security (2018).</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A Data-Driven Smart Circular Economy Framework </a:t>
            </a:r>
            <a:endParaRPr b="0" lang="en-GB" sz="2400" spc="-1" strike="noStrike">
              <a:solidFill>
                <a:srgbClr val="000000"/>
              </a:solidFill>
              <a:latin typeface="Arial"/>
            </a:endParaRPr>
          </a:p>
        </p:txBody>
      </p:sp>
      <p:sp>
        <p:nvSpPr>
          <p:cNvPr id="290" name="CustomShape 2"/>
          <p:cNvSpPr/>
          <p:nvPr/>
        </p:nvSpPr>
        <p:spPr>
          <a:xfrm>
            <a:off x="263520" y="6411600"/>
            <a:ext cx="72417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91" name="" descr=""/>
          <p:cNvPicPr/>
          <p:nvPr/>
        </p:nvPicPr>
        <p:blipFill>
          <a:blip r:embed="rId1"/>
          <a:stretch/>
        </p:blipFill>
        <p:spPr>
          <a:xfrm>
            <a:off x="470880" y="1371600"/>
            <a:ext cx="10950840" cy="47923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4406760"/>
            <a:ext cx="10745640" cy="1354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Introduction and History</a:t>
            </a:r>
            <a:endParaRPr b="0" lang="en-GB" sz="3000" spc="-1" strike="noStrike">
              <a:solidFill>
                <a:srgbClr val="000000"/>
              </a:solidFill>
              <a:latin typeface="Arial"/>
            </a:endParaRPr>
          </a:p>
        </p:txBody>
      </p:sp>
      <p:sp>
        <p:nvSpPr>
          <p:cNvPr id="293" name="CustomShape 2"/>
          <p:cNvSpPr/>
          <p:nvPr/>
        </p:nvSpPr>
        <p:spPr>
          <a:xfrm>
            <a:off x="335520" y="2906640"/>
            <a:ext cx="10745640" cy="14925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History</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95" name="CustomShape 2"/>
          <p:cNvSpPr/>
          <p:nvPr/>
        </p:nvSpPr>
        <p:spPr>
          <a:xfrm>
            <a:off x="335520" y="1268640"/>
            <a:ext cx="1017756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1982: Beverage dispenser with an Internet connection (Carnegie Mellon University)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fr-FR" sz="1800" spc="-1" strike="noStrike">
                <a:solidFill>
                  <a:srgbClr val="000000"/>
                </a:solidFill>
                <a:latin typeface="DejaVu Sans"/>
                <a:ea typeface="DejaVu Sans"/>
              </a:rPr>
              <a:t>1991: Vision of </a:t>
            </a:r>
            <a:r>
              <a:rPr b="0" i="1" lang="fr-FR" sz="1800" spc="-1" strike="noStrike">
                <a:solidFill>
                  <a:srgbClr val="000000"/>
                </a:solidFill>
                <a:latin typeface="DejaVu Sans"/>
                <a:ea typeface="DejaVu Sans"/>
              </a:rPr>
              <a:t>Ubiquitous Computing</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1999: Kevin Ashton → IoT refers to the linking of clearly identifiable physical objects (things) with a virtual representation in an Internet-like structure.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628</TotalTime>
  <Application>LibreOffice/7.5.2.2$Linux_X86_64 LibreOffice_project/50$Build-2</Application>
  <AppVersion>15.0000</AppVersion>
  <Words>2321</Words>
  <Paragraphs>415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2023-05-15T11:17:06Z</dcterms:modified>
  <cp:revision>3385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Breitbild</vt:lpwstr>
  </property>
  <property fmtid="{D5CDD505-2E9C-101B-9397-08002B2CF9AE}" pid="3" name="Slides">
    <vt:i4>55</vt:i4>
  </property>
</Properties>
</file>